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70" r:id="rId4"/>
    <p:sldId id="301" r:id="rId5"/>
    <p:sldId id="272" r:id="rId6"/>
    <p:sldId id="275" r:id="rId7"/>
    <p:sldId id="273" r:id="rId8"/>
    <p:sldId id="302" r:id="rId9"/>
    <p:sldId id="277" r:id="rId10"/>
    <p:sldId id="304" r:id="rId11"/>
    <p:sldId id="303" r:id="rId12"/>
    <p:sldId id="305" r:id="rId13"/>
    <p:sldId id="306" r:id="rId14"/>
    <p:sldId id="307" r:id="rId15"/>
    <p:sldId id="325" r:id="rId16"/>
    <p:sldId id="308" r:id="rId17"/>
    <p:sldId id="311" r:id="rId18"/>
    <p:sldId id="281" r:id="rId19"/>
    <p:sldId id="282" r:id="rId20"/>
    <p:sldId id="283" r:id="rId21"/>
    <p:sldId id="284" r:id="rId22"/>
    <p:sldId id="285" r:id="rId23"/>
    <p:sldId id="286" r:id="rId24"/>
    <p:sldId id="312" r:id="rId25"/>
    <p:sldId id="313" r:id="rId26"/>
    <p:sldId id="289" r:id="rId27"/>
    <p:sldId id="314" r:id="rId28"/>
    <p:sldId id="315" r:id="rId29"/>
    <p:sldId id="316" r:id="rId30"/>
    <p:sldId id="279" r:id="rId31"/>
    <p:sldId id="317" r:id="rId32"/>
    <p:sldId id="324" r:id="rId33"/>
    <p:sldId id="318" r:id="rId34"/>
    <p:sldId id="319" r:id="rId35"/>
    <p:sldId id="320" r:id="rId36"/>
    <p:sldId id="323" r:id="rId37"/>
    <p:sldId id="322" r:id="rId38"/>
    <p:sldId id="326" r:id="rId39"/>
    <p:sldId id="266" r:id="rId40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42"/>
    </p:embeddedFont>
    <p:embeddedFont>
      <p:font typeface="나눔스퀘어라운드 Light" panose="020B0600000101010101" pitchFamily="50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mbria Math" panose="02040503050406030204" pitchFamily="18" charset="0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391" userDrawn="1">
          <p15:clr>
            <a:srgbClr val="A4A3A4"/>
          </p15:clr>
        </p15:guide>
        <p15:guide id="3" orient="horz" pos="1166" userDrawn="1">
          <p15:clr>
            <a:srgbClr val="A4A3A4"/>
          </p15:clr>
        </p15:guide>
        <p15:guide id="4" pos="1292" userDrawn="1">
          <p15:clr>
            <a:srgbClr val="A4A3A4"/>
          </p15:clr>
        </p15:guide>
        <p15:guide id="5" pos="612">
          <p15:clr>
            <a:srgbClr val="A4A3A4"/>
          </p15:clr>
        </p15:guide>
        <p15:guide id="6" pos="1429" userDrawn="1">
          <p15:clr>
            <a:srgbClr val="A4A3A4"/>
          </p15:clr>
        </p15:guide>
        <p15:guide id="7" pos="3152" userDrawn="1">
          <p15:clr>
            <a:srgbClr val="A4A3A4"/>
          </p15:clr>
        </p15:guide>
        <p15:guide id="8" pos="14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DCFCF"/>
    <a:srgbClr val="FFD1D1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40" autoAdjust="0"/>
  </p:normalViewPr>
  <p:slideViewPr>
    <p:cSldViewPr showGuides="1">
      <p:cViewPr varScale="1">
        <p:scale>
          <a:sx n="135" d="100"/>
          <a:sy n="135" d="100"/>
        </p:scale>
        <p:origin x="846" y="120"/>
      </p:cViewPr>
      <p:guideLst>
        <p:guide orient="horz" pos="2391"/>
        <p:guide orient="horz" pos="1166"/>
        <p:guide pos="1292"/>
        <p:guide pos="612"/>
        <p:guide pos="1429"/>
        <p:guide pos="3152"/>
        <p:guide pos="1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5D13B-9C77-46D3-8D60-D575CDD7E96C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F78BF-570C-4E07-92B8-4F6AB1493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0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4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7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01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1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2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F78BF-570C-4E07-92B8-4F6AB14938C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9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5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8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6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9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1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E567-EE58-4F82-A800-4C9C712E5ED5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2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0828" y="2090866"/>
            <a:ext cx="453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DDARAWA [Implementation]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196002" y="18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947998" y="2698128"/>
            <a:ext cx="324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그리고 </a:t>
            </a:r>
            <a:r>
              <a:rPr lang="ko-KR" altLang="en-US" sz="1200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 스마트 데이트 코스 추천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42977-DC71-4E31-9FEA-BCE2C94C5151}"/>
              </a:ext>
            </a:extLst>
          </p:cNvPr>
          <p:cNvSpPr txBox="1"/>
          <p:nvPr/>
        </p:nvSpPr>
        <p:spPr>
          <a:xfrm>
            <a:off x="2959259" y="1876758"/>
            <a:ext cx="3393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자료구조설계 </a:t>
            </a:r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Individual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59A75-C59C-47F7-8CAA-BCA1E57DF45F}"/>
              </a:ext>
            </a:extLst>
          </p:cNvPr>
          <p:cNvSpPr txBox="1"/>
          <p:nvPr/>
        </p:nvSpPr>
        <p:spPr>
          <a:xfrm>
            <a:off x="7258547" y="4515966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20154077 </a:t>
            </a:r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권도경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255B3-19B6-4A4F-AFF6-882440F4ECB1}"/>
              </a:ext>
            </a:extLst>
          </p:cNvPr>
          <p:cNvSpPr txBox="1"/>
          <p:nvPr/>
        </p:nvSpPr>
        <p:spPr>
          <a:xfrm>
            <a:off x="7258547" y="4197527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69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컴퓨터공학부</a:t>
            </a:r>
            <a:endParaRPr lang="en-US" altLang="ko-KR" sz="1600" dirty="0">
              <a:solidFill>
                <a:srgbClr val="FF696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1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670195" cy="369332"/>
            <a:chOff x="3923928" y="1310956"/>
            <a:chExt cx="50930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7323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Population</a:t>
              </a:r>
            </a:p>
          </p:txBody>
        </p:sp>
      </p:grpSp>
      <p:pic>
        <p:nvPicPr>
          <p:cNvPr id="8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17C65F41-4494-491A-B029-79ECE7B8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7534"/>
            <a:ext cx="1872208" cy="7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1DB6B0-83B4-4A5A-AC89-B8FE8897F057}"/>
              </a:ext>
            </a:extLst>
          </p:cNvPr>
          <p:cNvSpPr/>
          <p:nvPr/>
        </p:nvSpPr>
        <p:spPr>
          <a:xfrm>
            <a:off x="467544" y="627534"/>
            <a:ext cx="3240360" cy="432048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CAE35-4435-4ED7-90EC-00FE7E16A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25" y="1275606"/>
            <a:ext cx="2038167" cy="35204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FF315C-D876-4BBD-8378-6FDD24F90BDA}"/>
              </a:ext>
            </a:extLst>
          </p:cNvPr>
          <p:cNvSpPr/>
          <p:nvPr/>
        </p:nvSpPr>
        <p:spPr>
          <a:xfrm>
            <a:off x="1475656" y="249974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D8A21A-D673-410F-A93E-ED95DCD4ABF3}"/>
              </a:ext>
            </a:extLst>
          </p:cNvPr>
          <p:cNvSpPr/>
          <p:nvPr/>
        </p:nvSpPr>
        <p:spPr>
          <a:xfrm>
            <a:off x="1475656" y="3629812"/>
            <a:ext cx="1440160" cy="36004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97C7EA-84C9-48CC-AC03-5BBB1978D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785" y="635541"/>
            <a:ext cx="718188" cy="4160536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9E8F1-71F7-4C87-AA81-20C223949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891" y="1235190"/>
            <a:ext cx="3489907" cy="2673120"/>
          </a:xfrm>
          <a:prstGeom prst="rect">
            <a:avLst/>
          </a:prstGeom>
          <a:ln w="28575"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656612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461419" cy="369332"/>
            <a:chOff x="3923928" y="1310956"/>
            <a:chExt cx="480333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44267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Fine Dust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F31B69-28BF-4F53-8418-FFC432507C55}"/>
              </a:ext>
            </a:extLst>
          </p:cNvPr>
          <p:cNvGrpSpPr/>
          <p:nvPr/>
        </p:nvGrpSpPr>
        <p:grpSpPr>
          <a:xfrm>
            <a:off x="214594" y="843558"/>
            <a:ext cx="3124468" cy="3888432"/>
            <a:chOff x="467544" y="627534"/>
            <a:chExt cx="3124468" cy="38884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33E33C-5079-4BDB-9C93-FEAFC858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1419622"/>
              <a:ext cx="2413385" cy="2747418"/>
            </a:xfrm>
            <a:prstGeom prst="rect">
              <a:avLst/>
            </a:prstGeom>
          </p:spPr>
        </p:pic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611CA8-E64C-4C98-B114-3C73E3AA2898}"/>
              </a:ext>
            </a:extLst>
          </p:cNvPr>
          <p:cNvGrpSpPr/>
          <p:nvPr/>
        </p:nvGrpSpPr>
        <p:grpSpPr>
          <a:xfrm>
            <a:off x="3718605" y="1707654"/>
            <a:ext cx="5154068" cy="1368152"/>
            <a:chOff x="3718605" y="744047"/>
            <a:chExt cx="5154068" cy="13681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F6822B-7EF3-4FD2-ABF8-45FB0FAD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8605" y="744047"/>
              <a:ext cx="5154068" cy="1368152"/>
            </a:xfrm>
            <a:prstGeom prst="rect">
              <a:avLst/>
            </a:prstGeom>
            <a:ln w="28575">
              <a:solidFill>
                <a:srgbClr val="FF6969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B7CE93-321D-49CD-88C9-D3C09F83F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4288" y="1690303"/>
              <a:ext cx="16002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84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4259715" cy="369332"/>
            <a:chOff x="3923928" y="1310956"/>
            <a:chExt cx="5911108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5550448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Fine Dust (Seoul)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41E15F-A3ED-43CF-A7ED-4B5B24AD53D7}"/>
              </a:ext>
            </a:extLst>
          </p:cNvPr>
          <p:cNvGrpSpPr/>
          <p:nvPr/>
        </p:nvGrpSpPr>
        <p:grpSpPr>
          <a:xfrm>
            <a:off x="285376" y="762228"/>
            <a:ext cx="3124468" cy="3888432"/>
            <a:chOff x="467544" y="627534"/>
            <a:chExt cx="3124468" cy="3888432"/>
          </a:xfrm>
        </p:grpSpPr>
        <p:pic>
          <p:nvPicPr>
            <p:cNvPr id="8" name="Picture 2" descr="Postmanì ëí ì´ë¯¸ì§ ê²ìê²°ê³¼">
              <a:extLst>
                <a:ext uri="{FF2B5EF4-FFF2-40B4-BE49-F238E27FC236}">
                  <a16:creationId xmlns:a16="http://schemas.microsoft.com/office/drawing/2014/main" id="{17C65F41-4494-491A-B029-79ECE7B8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744047"/>
              <a:ext cx="1872208" cy="74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1DB6B0-83B4-4A5A-AC89-B8FE8897F057}"/>
                </a:ext>
              </a:extLst>
            </p:cNvPr>
            <p:cNvSpPr/>
            <p:nvPr/>
          </p:nvSpPr>
          <p:spPr>
            <a:xfrm>
              <a:off x="467544" y="627534"/>
              <a:ext cx="3124468" cy="3888432"/>
            </a:xfrm>
            <a:prstGeom prst="rect">
              <a:avLst/>
            </a:prstGeom>
            <a:noFill/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C45BF2-EE6E-4110-BD3F-F302E84C1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137" y="1779662"/>
              <a:ext cx="2871281" cy="190194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C9CD95-7324-471A-A389-C8199636C05B}"/>
              </a:ext>
            </a:extLst>
          </p:cNvPr>
          <p:cNvGrpSpPr/>
          <p:nvPr/>
        </p:nvGrpSpPr>
        <p:grpSpPr>
          <a:xfrm>
            <a:off x="3586658" y="1806344"/>
            <a:ext cx="5271966" cy="1800200"/>
            <a:chOff x="3568586" y="1486928"/>
            <a:chExt cx="5271966" cy="18002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D457D71-D610-407A-88D4-AF544ED73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9880"/>
            <a:stretch/>
          </p:blipFill>
          <p:spPr>
            <a:xfrm>
              <a:off x="3568586" y="1486928"/>
              <a:ext cx="5271966" cy="1800200"/>
            </a:xfrm>
            <a:prstGeom prst="rect">
              <a:avLst/>
            </a:prstGeom>
            <a:ln w="19050">
              <a:solidFill>
                <a:srgbClr val="FF6969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E164075-DC00-4060-A9F7-FC236CB6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630" y="2715766"/>
              <a:ext cx="16002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53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869912" cy="369332"/>
            <a:chOff x="3923928" y="1310956"/>
            <a:chExt cx="3982511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621851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City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5F2746-DD9A-46AC-99B2-9FE3D12F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877587"/>
              </p:ext>
            </p:extLst>
          </p:nvPr>
        </p:nvGraphicFramePr>
        <p:xfrm>
          <a:off x="3275856" y="627534"/>
          <a:ext cx="5555018" cy="4066092"/>
        </p:xfrm>
        <a:graphic>
          <a:graphicData uri="http://schemas.openxmlformats.org/drawingml/2006/table">
            <a:tbl>
              <a:tblPr/>
              <a:tblGrid>
                <a:gridCol w="916484">
                  <a:extLst>
                    <a:ext uri="{9D8B030D-6E8A-4147-A177-3AD203B41FA5}">
                      <a16:colId xmlns:a16="http://schemas.microsoft.com/office/drawing/2014/main" val="3409190757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80893683"/>
                    </a:ext>
                  </a:extLst>
                </a:gridCol>
                <a:gridCol w="720094">
                  <a:extLst>
                    <a:ext uri="{9D8B030D-6E8A-4147-A177-3AD203B41FA5}">
                      <a16:colId xmlns:a16="http://schemas.microsoft.com/office/drawing/2014/main" val="3826696213"/>
                    </a:ext>
                  </a:extLst>
                </a:gridCol>
                <a:gridCol w="1542161">
                  <a:extLst>
                    <a:ext uri="{9D8B030D-6E8A-4147-A177-3AD203B41FA5}">
                      <a16:colId xmlns:a16="http://schemas.microsoft.com/office/drawing/2014/main" val="3581324241"/>
                    </a:ext>
                  </a:extLst>
                </a:gridCol>
                <a:gridCol w="1656185">
                  <a:extLst>
                    <a:ext uri="{9D8B030D-6E8A-4147-A177-3AD203B41FA5}">
                      <a16:colId xmlns:a16="http://schemas.microsoft.com/office/drawing/2014/main" val="3390409465"/>
                    </a:ext>
                  </a:extLst>
                </a:gridCol>
              </a:tblGrid>
              <a:tr h="1524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미세먼지 측정소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인구 행정코드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7843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도봉구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37.6687738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127.0470706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111171 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11320660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0885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37.6396099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127.0256575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111291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11305590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168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37.6541917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127.056793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11350560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11959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은평구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37.6026957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126.9291119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9105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성북구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37.589116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127.0182146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11290580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6932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37.6065602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127.0926519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11260520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3649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37.5791158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126.9367789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111191 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11410520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37678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종로구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37.5729503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126.9793579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11110530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740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37.5743682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127.0400189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111152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11230710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9754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37.5637561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126.9084211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111201 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11440590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25674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37.5640907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126.9979403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111121 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11140520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40823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37.5633415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127.0371025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11200520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1100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광진구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37.5384843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127.0822938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11215710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14386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용산구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37.5384272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126.9654442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111131 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1583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37.5509786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126.8495382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111212 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11500510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73419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37.5263715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126.8962283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11560540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60820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동작구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37.512402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126.9392525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111241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11590520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28621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37.4837121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127.0324112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111262 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11650510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659066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37.5172363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127.0473248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111261 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11680510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72938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37.5145437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127.1065971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111273 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11710510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057282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강동구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37.5301251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127.123762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111274 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11740515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5339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37.5168721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126.8663985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111301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11470510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166219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구로구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37.4954031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126.887369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111221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11530510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26711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금천구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37.4518527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126.9020358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111281 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11545510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13708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37.4784063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126.9516133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666666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111251</a:t>
                      </a:r>
                    </a:p>
                  </a:txBody>
                  <a:tcPr marL="4541" marR="4541" marT="4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11620525</a:t>
                      </a:r>
                    </a:p>
                  </a:txBody>
                  <a:tcPr marL="4541" marR="4541" marT="45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14083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C4565F9-7345-40AC-8323-04E27DB11A6A}"/>
              </a:ext>
            </a:extLst>
          </p:cNvPr>
          <p:cNvSpPr/>
          <p:nvPr/>
        </p:nvSpPr>
        <p:spPr>
          <a:xfrm>
            <a:off x="596180" y="3291830"/>
            <a:ext cx="2592288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서울 행정 구 </a:t>
            </a: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25</a:t>
            </a:r>
            <a:r>
              <a:rPr lang="ko-KR" altLang="en-US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098" name="Picture 2" descr="ìì¸ ì§ëì ëí ì´ë¯¸ì§ ê²ìê²°ê³¼">
            <a:extLst>
              <a:ext uri="{FF2B5EF4-FFF2-40B4-BE49-F238E27FC236}">
                <a16:creationId xmlns:a16="http://schemas.microsoft.com/office/drawing/2014/main" id="{80ACA22A-66AB-4AF6-B19F-9C92C015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0" y="1275606"/>
            <a:ext cx="246365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4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990137" cy="369332"/>
            <a:chOff x="3923928" y="1310956"/>
            <a:chExt cx="4149344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88684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Place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4F6278-C302-46C8-BCBA-2D074F36F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53910"/>
              </p:ext>
            </p:extLst>
          </p:nvPr>
        </p:nvGraphicFramePr>
        <p:xfrm>
          <a:off x="2195736" y="1419622"/>
          <a:ext cx="6768756" cy="2805212"/>
        </p:xfrm>
        <a:graphic>
          <a:graphicData uri="http://schemas.openxmlformats.org/drawingml/2006/table">
            <a:tbl>
              <a:tblPr/>
              <a:tblGrid>
                <a:gridCol w="540032">
                  <a:extLst>
                    <a:ext uri="{9D8B030D-6E8A-4147-A177-3AD203B41FA5}">
                      <a16:colId xmlns:a16="http://schemas.microsoft.com/office/drawing/2014/main" val="3674801275"/>
                    </a:ext>
                  </a:extLst>
                </a:gridCol>
                <a:gridCol w="783046">
                  <a:extLst>
                    <a:ext uri="{9D8B030D-6E8A-4147-A177-3AD203B41FA5}">
                      <a16:colId xmlns:a16="http://schemas.microsoft.com/office/drawing/2014/main" val="224250908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654397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1267269819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1636165100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767253925"/>
                    </a:ext>
                  </a:extLst>
                </a:gridCol>
                <a:gridCol w="327259">
                  <a:extLst>
                    <a:ext uri="{9D8B030D-6E8A-4147-A177-3AD203B41FA5}">
                      <a16:colId xmlns:a16="http://schemas.microsoft.com/office/drawing/2014/main" val="47821228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4253587897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535627113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3060612862"/>
                    </a:ext>
                  </a:extLst>
                </a:gridCol>
                <a:gridCol w="410424">
                  <a:extLst>
                    <a:ext uri="{9D8B030D-6E8A-4147-A177-3AD203B41FA5}">
                      <a16:colId xmlns:a16="http://schemas.microsoft.com/office/drawing/2014/main" val="2441442244"/>
                    </a:ext>
                  </a:extLst>
                </a:gridCol>
                <a:gridCol w="1918192">
                  <a:extLst>
                    <a:ext uri="{9D8B030D-6E8A-4147-A177-3AD203B41FA5}">
                      <a16:colId xmlns:a16="http://schemas.microsoft.com/office/drawing/2014/main" val="69428467"/>
                    </a:ext>
                  </a:extLst>
                </a:gridCol>
              </a:tblGrid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86489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92711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황주집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37.6400815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127.0282779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02-903-6275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줄서서 먹는 소곱창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16613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홍익짬뽕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37.6385114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127.0231996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02-902-9993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미니탕수육이 맛있는 중식당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72074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천회초밥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노해로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37.6417364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127.0221433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02-6094-7894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맛좋고 서비스 좋은 수유 초밥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4626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피자몰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37.6136586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127.0304432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02-6416-4296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와이스퀘어 피자몰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다양한 피자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04828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수유손칼국수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37.6439312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127.0283411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14:50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20:20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02-905-9949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비오는날 땡기는 칼국수 맛집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23284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놀거리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130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76919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더코드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노원구 상계로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93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경일빌딩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37.6568725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127.0651212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02-932-6689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즐거운 방탈출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592653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아트스페이스 그로브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10-5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37.6353883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127.0241651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18:00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02-322-3216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젊은이들을 위해 마련된 전시공간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814652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솔밭근린공원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서울 강북구 삼양로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561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37.6529618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127.0122387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02-901-6939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힐링할 수 있는 조용한 산책공간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85545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최고급 힐링을 할 수 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672511"/>
                  </a:ext>
                </a:extLst>
              </a:tr>
              <a:tr h="14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놀숲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노해로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37.6379808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127.0241912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02-936-7999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지금까지 커피만 즐길 수 있던 카페와는 다른 만화책도 보고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맛있는 간식도 있는 차원이 다른 문화카페 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3820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롯데시네마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</a:t>
                      </a:r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도봉로</a:t>
                      </a:r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308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37.6356724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127.0238758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1544-8855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982691"/>
                  </a:ext>
                </a:extLst>
              </a:tr>
              <a:tr h="91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미아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37.6339026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127.0237438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275405"/>
                  </a:ext>
                </a:extLst>
              </a:tr>
              <a:tr h="86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CGV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수유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서울특별시 강북구 도봉로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399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37.642358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127.0297598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1544-1122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59987"/>
                  </a:ext>
                </a:extLst>
              </a:tr>
              <a:tr h="925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94692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영업시작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영업마감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Start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Break End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휴무일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224896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소희네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37.6156824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127.030674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010-6582-7859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수제 </a:t>
                      </a:r>
                      <a:r>
                        <a:rPr lang="ko-KR" altLang="en-US" sz="500" b="0" i="0" u="none" strike="noStrike" dirty="0" err="1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마카롱이</a:t>
                      </a:r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 맛있는 곳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03335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어니언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솔매로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50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55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37.6241045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127.0284021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070-7816-2714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성수에서 핫하다는 팡도르 먹으러 미아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829997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화이트힐링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도봉로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332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37.6373492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127.0255036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02-999-9990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힐링 가능한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609974"/>
                  </a:ext>
                </a:extLst>
              </a:tr>
              <a:tr h="95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칠복상회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한천로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132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37.6394057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127.0284952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인스타에서 인기가 좋은 예쁜 카페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690460"/>
                  </a:ext>
                </a:extLst>
              </a:tr>
              <a:tr h="83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꿈꾸는 타자기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서울 강북구 솔샘로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68</a:t>
                      </a:r>
                      <a:r>
                        <a:rPr lang="ko-KR" altLang="en-US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길 </a:t>
                      </a:r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16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37.6163547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127.0288292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12:30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23:00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02-988-4862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자기 고양이가 있는 아늑한 북카페입니다</a:t>
                      </a:r>
                      <a:r>
                        <a:rPr lang="en-US" altLang="ko-KR" sz="5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433" marR="3433" marT="343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320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1811CFA-0E96-4548-B11C-2D1715E64557}"/>
              </a:ext>
            </a:extLst>
          </p:cNvPr>
          <p:cNvSpPr txBox="1"/>
          <p:nvPr/>
        </p:nvSpPr>
        <p:spPr>
          <a:xfrm>
            <a:off x="3635896" y="7484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강북구 예시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DE730D1-61F0-4089-89A0-CADDFC38C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04222"/>
              </p:ext>
            </p:extLst>
          </p:nvPr>
        </p:nvGraphicFramePr>
        <p:xfrm>
          <a:off x="333245" y="1425828"/>
          <a:ext cx="1698491" cy="2799000"/>
        </p:xfrm>
        <a:graphic>
          <a:graphicData uri="http://schemas.openxmlformats.org/drawingml/2006/table">
            <a:tbl>
              <a:tblPr/>
              <a:tblGrid>
                <a:gridCol w="824782">
                  <a:extLst>
                    <a:ext uri="{9D8B030D-6E8A-4147-A177-3AD203B41FA5}">
                      <a16:colId xmlns:a16="http://schemas.microsoft.com/office/drawing/2014/main" val="4144267041"/>
                    </a:ext>
                  </a:extLst>
                </a:gridCol>
                <a:gridCol w="873709">
                  <a:extLst>
                    <a:ext uri="{9D8B030D-6E8A-4147-A177-3AD203B41FA5}">
                      <a16:colId xmlns:a16="http://schemas.microsoft.com/office/drawing/2014/main" val="153779528"/>
                    </a:ext>
                  </a:extLst>
                </a:gridCol>
              </a:tblGrid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3272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748412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13147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3270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양식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922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놀거리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76791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활동적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08323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41997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산책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9086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만들기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095323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0232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2006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326694"/>
                  </a:ext>
                </a:extLst>
              </a:tr>
              <a:tr h="155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0810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디저트 맛집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3001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081788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커피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3002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79505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조용한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3003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062919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사진찍기 좋은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3004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424314"/>
                  </a:ext>
                </a:extLst>
              </a:tr>
              <a:tr h="15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이색카페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3005</a:t>
                      </a:r>
                    </a:p>
                  </a:txBody>
                  <a:tcPr marL="6559" marR="6559" marT="6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99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37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273595" cy="369332"/>
            <a:chOff x="3923928" y="1310956"/>
            <a:chExt cx="315501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279435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B71234-C75C-4983-902E-D3C65F8E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699542"/>
            <a:ext cx="3312368" cy="42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762784" cy="369332"/>
            <a:chOff x="3923928" y="1310956"/>
            <a:chExt cx="522152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86086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– City &amp; Place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66D6B75-633B-408C-8F1D-422119716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303" y="1927453"/>
            <a:ext cx="359739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3E89CDA-7E5B-4DCB-A7DE-2D257854A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939178"/>
              </p:ext>
            </p:extLst>
          </p:nvPr>
        </p:nvGraphicFramePr>
        <p:xfrm>
          <a:off x="107510" y="1275606"/>
          <a:ext cx="3816418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18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CITY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CityName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x_axis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y_axis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fineDust_Code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population_Code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subCityName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fineDust</a:t>
                      </a:r>
                      <a:b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population</a:t>
                      </a:r>
                      <a:endParaRPr kumimoji="0" lang="ko-KR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BD57E7-2D4C-406A-879F-BAF7CC2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29698"/>
              </p:ext>
            </p:extLst>
          </p:nvPr>
        </p:nvGraphicFramePr>
        <p:xfrm>
          <a:off x="3995936" y="1275606"/>
          <a:ext cx="496854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8545">
                  <a:extLst>
                    <a:ext uri="{9D8B030D-6E8A-4147-A177-3AD203B41FA5}">
                      <a16:colId xmlns:a16="http://schemas.microsoft.com/office/drawing/2014/main" val="335808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PLACE CLASS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title</a:t>
                      </a:r>
                      <a:r>
                        <a:rPr kumimoji="0" lang="en-US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</a:t>
                      </a:r>
                      <a:r>
                        <a:rPr kumimoji="0" lang="en-US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ress</a:t>
                      </a:r>
                      <a:r>
                        <a:rPr kumimoji="0" lang="en-US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tag</a:t>
                      </a:r>
                      <a:b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Double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x,y,originX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originY</a:t>
                      </a:r>
                      <a:b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distance</a:t>
                      </a:r>
                      <a:b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startHour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startMinute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endHour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endMinute</a:t>
                      </a:r>
                      <a:b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int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breakStartHour,breakStartMinute,breakEndHour,breakEndMinute</a:t>
                      </a:r>
                      <a:b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tel</a:t>
                      </a:r>
                      <a:r>
                        <a:rPr kumimoji="0" lang="en-US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String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review</a:t>
                      </a:r>
                      <a:b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Float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weight</a:t>
                      </a:r>
                      <a:b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boolean</a:t>
                      </a:r>
                      <a:r>
                        <a:rPr kumimoji="0" lang="ko-KR" altLang="ko-KR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kumimoji="0" lang="ko-KR" altLang="ko-KR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connected</a:t>
                      </a:r>
                      <a:endParaRPr kumimoji="0" lang="ko-KR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0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Float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computeDistance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(Double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rx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Double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ry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1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846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412078"/>
            <a:ext cx="3734774" cy="2676892"/>
            <a:chOff x="3845326" y="647435"/>
            <a:chExt cx="3734774" cy="2676892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495955"/>
              <a:chOff x="1331639" y="1650178"/>
              <a:chExt cx="495955" cy="49595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877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432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A8E9E-425F-4D58-80CB-696C89EA9DF6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0599769-8805-4A7F-9E03-BEFFC21348D9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8F044F5-631C-4A21-8C7F-01F77F14B6AB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6D9FEB5-16B1-4987-AC77-1C5AD2E4ED3C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60E8333-C299-4B4C-8C1D-7B995B1EA2A4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2787A-2EC6-45C4-916C-A40E87662F90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73945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63BE709-AD98-4EED-BC71-233C8CA12AD5}"/>
              </a:ext>
            </a:extLst>
          </p:cNvPr>
          <p:cNvSpPr/>
          <p:nvPr/>
        </p:nvSpPr>
        <p:spPr>
          <a:xfrm>
            <a:off x="4459589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CD6A6D5-BC21-4B71-8C5F-B3366E12EFED}"/>
              </a:ext>
            </a:extLst>
          </p:cNvPr>
          <p:cNvSpPr/>
          <p:nvPr/>
        </p:nvSpPr>
        <p:spPr>
          <a:xfrm>
            <a:off x="6081822" y="270421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032E37-4C70-4369-AFB8-F6F8B346C723}"/>
              </a:ext>
            </a:extLst>
          </p:cNvPr>
          <p:cNvSpPr/>
          <p:nvPr/>
        </p:nvSpPr>
        <p:spPr>
          <a:xfrm>
            <a:off x="7709603" y="270633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507561-C9F4-42CC-852D-36EDA4661D1B}"/>
              </a:ext>
            </a:extLst>
          </p:cNvPr>
          <p:cNvSpPr/>
          <p:nvPr/>
        </p:nvSpPr>
        <p:spPr>
          <a:xfrm>
            <a:off x="4459589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A32F33F-131E-49AE-98EC-688C480C8A2F}"/>
              </a:ext>
            </a:extLst>
          </p:cNvPr>
          <p:cNvSpPr/>
          <p:nvPr/>
        </p:nvSpPr>
        <p:spPr>
          <a:xfrm>
            <a:off x="6570080" y="210172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D8CFD-9BCB-4C83-A65C-6C4B65132915}"/>
              </a:ext>
            </a:extLst>
          </p:cNvPr>
          <p:cNvSpPr txBox="1"/>
          <p:nvPr/>
        </p:nvSpPr>
        <p:spPr>
          <a:xfrm>
            <a:off x="5388679" y="1468330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2F75373-3DA0-43F6-8E3F-D37D3B9447F8}"/>
              </a:ext>
            </a:extLst>
          </p:cNvPr>
          <p:cNvSpPr/>
          <p:nvPr/>
        </p:nvSpPr>
        <p:spPr>
          <a:xfrm>
            <a:off x="4459589" y="3254819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차분한 데이트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22FC6DA-9174-4522-8276-3694C6D1E855}"/>
              </a:ext>
            </a:extLst>
          </p:cNvPr>
          <p:cNvSpPr/>
          <p:nvPr/>
        </p:nvSpPr>
        <p:spPr>
          <a:xfrm>
            <a:off x="6683434" y="3254819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261105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412078"/>
            <a:ext cx="3734774" cy="2676892"/>
            <a:chOff x="3845326" y="647435"/>
            <a:chExt cx="3734774" cy="2676892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495955"/>
              <a:chOff x="1331639" y="1650178"/>
              <a:chExt cx="495955" cy="49595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877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26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solidFill>
            <a:srgbClr val="FFD1D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BB198B-190E-4826-95F4-1A3559DD2104}"/>
              </a:ext>
            </a:extLst>
          </p:cNvPr>
          <p:cNvSpPr/>
          <p:nvPr/>
        </p:nvSpPr>
        <p:spPr>
          <a:xfrm>
            <a:off x="6104202" y="90411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도봉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9C53EC-45FB-4D1B-8376-E7B8607561C9}"/>
              </a:ext>
            </a:extLst>
          </p:cNvPr>
          <p:cNvSpPr/>
          <p:nvPr/>
        </p:nvSpPr>
        <p:spPr>
          <a:xfrm>
            <a:off x="6104202" y="2387115"/>
            <a:ext cx="674059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성북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(My)</a:t>
            </a:r>
            <a:endParaRPr lang="ko-KR" altLang="en-US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F092B-34D9-4A67-8E61-00CAE276EE8F}"/>
              </a:ext>
            </a:extLst>
          </p:cNvPr>
          <p:cNvSpPr/>
          <p:nvPr/>
        </p:nvSpPr>
        <p:spPr>
          <a:xfrm>
            <a:off x="7439351" y="1847478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노원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537F39-FE12-4A1B-99E4-136DF00BE6D7}"/>
              </a:ext>
            </a:extLst>
          </p:cNvPr>
          <p:cNvSpPr/>
          <p:nvPr/>
        </p:nvSpPr>
        <p:spPr>
          <a:xfrm>
            <a:off x="7472354" y="314311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중랑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9FBBCF-0946-4AF7-A8A8-C1315A8E6F19}"/>
              </a:ext>
            </a:extLst>
          </p:cNvPr>
          <p:cNvSpPr/>
          <p:nvPr/>
        </p:nvSpPr>
        <p:spPr>
          <a:xfrm>
            <a:off x="6104201" y="4031392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동대문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B850EF-18FD-43D8-8BF6-5006008DF260}"/>
              </a:ext>
            </a:extLst>
          </p:cNvPr>
          <p:cNvSpPr/>
          <p:nvPr/>
        </p:nvSpPr>
        <p:spPr>
          <a:xfrm>
            <a:off x="4880066" y="3296020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종로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7D7D84-030F-44FF-996C-A8E7E363887C}"/>
              </a:ext>
            </a:extLst>
          </p:cNvPr>
          <p:cNvSpPr/>
          <p:nvPr/>
        </p:nvSpPr>
        <p:spPr>
          <a:xfrm>
            <a:off x="4736051" y="1847479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은평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943CBB-9AC3-4213-9CB8-B6D523561B5F}"/>
              </a:ext>
            </a:extLst>
          </p:cNvPr>
          <p:cNvCxnSpPr>
            <a:stCxn id="24" idx="0"/>
            <a:endCxn id="3" idx="4"/>
          </p:cNvCxnSpPr>
          <p:nvPr/>
        </p:nvCxnSpPr>
        <p:spPr>
          <a:xfrm flipV="1">
            <a:off x="6441232" y="1523620"/>
            <a:ext cx="0" cy="86349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A3D48-C082-45B7-9BC2-CE02FB553F2A}"/>
              </a:ext>
            </a:extLst>
          </p:cNvPr>
          <p:cNvCxnSpPr>
            <a:stCxn id="24" idx="2"/>
            <a:endCxn id="29" idx="5"/>
          </p:cNvCxnSpPr>
          <p:nvPr/>
        </p:nvCxnSpPr>
        <p:spPr>
          <a:xfrm flipH="1" flipV="1">
            <a:off x="5311395" y="2376261"/>
            <a:ext cx="792807" cy="3206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B7AEE4-F9E0-4674-A0C0-EE9D9799E7AA}"/>
              </a:ext>
            </a:extLst>
          </p:cNvPr>
          <p:cNvCxnSpPr>
            <a:stCxn id="24" idx="3"/>
            <a:endCxn id="28" idx="6"/>
          </p:cNvCxnSpPr>
          <p:nvPr/>
        </p:nvCxnSpPr>
        <p:spPr>
          <a:xfrm flipH="1">
            <a:off x="5554125" y="2915897"/>
            <a:ext cx="648791" cy="68987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8022E13-CDB9-40A8-8CF0-E7809A587199}"/>
              </a:ext>
            </a:extLst>
          </p:cNvPr>
          <p:cNvCxnSpPr>
            <a:stCxn id="24" idx="4"/>
            <a:endCxn id="27" idx="0"/>
          </p:cNvCxnSpPr>
          <p:nvPr/>
        </p:nvCxnSpPr>
        <p:spPr>
          <a:xfrm flipH="1">
            <a:off x="6441231" y="3006622"/>
            <a:ext cx="1" cy="10247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30EBE4-705C-4957-B6F0-E51446960CB8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6778261" y="2157232"/>
            <a:ext cx="661090" cy="5396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6B1C4A-3A2E-419D-A394-CE6E5F40E6D4}"/>
              </a:ext>
            </a:extLst>
          </p:cNvPr>
          <p:cNvCxnSpPr>
            <a:stCxn id="24" idx="5"/>
            <a:endCxn id="26" idx="2"/>
          </p:cNvCxnSpPr>
          <p:nvPr/>
        </p:nvCxnSpPr>
        <p:spPr>
          <a:xfrm>
            <a:off x="6679547" y="2915897"/>
            <a:ext cx="792807" cy="5369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245056D-07C1-4753-A0E5-E4C04E9A63A0}"/>
              </a:ext>
            </a:extLst>
          </p:cNvPr>
          <p:cNvCxnSpPr>
            <a:cxnSpLocks/>
            <a:stCxn id="3" idx="2"/>
            <a:endCxn id="29" idx="7"/>
          </p:cNvCxnSpPr>
          <p:nvPr/>
        </p:nvCxnSpPr>
        <p:spPr>
          <a:xfrm flipH="1">
            <a:off x="5311395" y="1213867"/>
            <a:ext cx="792807" cy="7243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E7A6BF-65E8-4851-B1CF-92A6DCBB3373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flipH="1" flipV="1">
            <a:off x="5073080" y="2466986"/>
            <a:ext cx="144016" cy="82903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26126E4-0787-4D6C-8026-8390027894F7}"/>
              </a:ext>
            </a:extLst>
          </p:cNvPr>
          <p:cNvCxnSpPr>
            <a:cxnSpLocks/>
            <a:stCxn id="27" idx="2"/>
            <a:endCxn id="28" idx="5"/>
          </p:cNvCxnSpPr>
          <p:nvPr/>
        </p:nvCxnSpPr>
        <p:spPr>
          <a:xfrm flipH="1" flipV="1">
            <a:off x="5455411" y="3824802"/>
            <a:ext cx="648790" cy="51634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D2A775-7028-4CDD-B4E9-C610451CFAFF}"/>
              </a:ext>
            </a:extLst>
          </p:cNvPr>
          <p:cNvCxnSpPr>
            <a:cxnSpLocks/>
            <a:stCxn id="26" idx="4"/>
            <a:endCxn id="27" idx="6"/>
          </p:cNvCxnSpPr>
          <p:nvPr/>
        </p:nvCxnSpPr>
        <p:spPr>
          <a:xfrm flipH="1">
            <a:off x="6778260" y="3762620"/>
            <a:ext cx="1031124" cy="578526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D48D8C3-FAD8-4A21-8E1C-1DC6F06459EC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H="1" flipV="1">
            <a:off x="7776381" y="2466985"/>
            <a:ext cx="33003" cy="67612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8094E5C-A78F-4BB4-B93C-458235851857}"/>
              </a:ext>
            </a:extLst>
          </p:cNvPr>
          <p:cNvCxnSpPr>
            <a:cxnSpLocks/>
            <a:stCxn id="3" idx="6"/>
            <a:endCxn id="25" idx="0"/>
          </p:cNvCxnSpPr>
          <p:nvPr/>
        </p:nvCxnSpPr>
        <p:spPr>
          <a:xfrm>
            <a:off x="6778261" y="1213867"/>
            <a:ext cx="998120" cy="633611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A671A12-1E21-4DAD-BC00-9165C4F32D7A}"/>
              </a:ext>
            </a:extLst>
          </p:cNvPr>
          <p:cNvSpPr txBox="1"/>
          <p:nvPr/>
        </p:nvSpPr>
        <p:spPr>
          <a:xfrm>
            <a:off x="5154050" y="4780706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3EBB198B-190E-4826-95F4-1A3559DD2104}"/>
              </a:ext>
            </a:extLst>
          </p:cNvPr>
          <p:cNvSpPr/>
          <p:nvPr/>
        </p:nvSpPr>
        <p:spPr>
          <a:xfrm>
            <a:off x="6444208" y="798094"/>
            <a:ext cx="674059" cy="619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도봉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9C53EC-45FB-4D1B-8376-E7B8607561C9}"/>
              </a:ext>
            </a:extLst>
          </p:cNvPr>
          <p:cNvSpPr/>
          <p:nvPr/>
        </p:nvSpPr>
        <p:spPr>
          <a:xfrm>
            <a:off x="6444208" y="2281096"/>
            <a:ext cx="674059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성북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(My)</a:t>
            </a:r>
            <a:endParaRPr lang="ko-KR" altLang="en-US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F092B-34D9-4A67-8E61-00CAE276EE8F}"/>
              </a:ext>
            </a:extLst>
          </p:cNvPr>
          <p:cNvSpPr/>
          <p:nvPr/>
        </p:nvSpPr>
        <p:spPr>
          <a:xfrm>
            <a:off x="7779357" y="1741459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노원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537F39-FE12-4A1B-99E4-136DF00BE6D7}"/>
              </a:ext>
            </a:extLst>
          </p:cNvPr>
          <p:cNvSpPr/>
          <p:nvPr/>
        </p:nvSpPr>
        <p:spPr>
          <a:xfrm>
            <a:off x="7812360" y="3037094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중랑</a:t>
            </a:r>
            <a:endParaRPr lang="en-US" altLang="ko-KR" sz="11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9FBBCF-0946-4AF7-A8A8-C1315A8E6F19}"/>
              </a:ext>
            </a:extLst>
          </p:cNvPr>
          <p:cNvSpPr/>
          <p:nvPr/>
        </p:nvSpPr>
        <p:spPr>
          <a:xfrm>
            <a:off x="6444207" y="3925373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동대문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B850EF-18FD-43D8-8BF6-5006008DF260}"/>
              </a:ext>
            </a:extLst>
          </p:cNvPr>
          <p:cNvSpPr/>
          <p:nvPr/>
        </p:nvSpPr>
        <p:spPr>
          <a:xfrm>
            <a:off x="5220072" y="3190001"/>
            <a:ext cx="674059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종로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7D7D84-030F-44FF-996C-A8E7E363887C}"/>
              </a:ext>
            </a:extLst>
          </p:cNvPr>
          <p:cNvSpPr/>
          <p:nvPr/>
        </p:nvSpPr>
        <p:spPr>
          <a:xfrm>
            <a:off x="5076057" y="174146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은평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943CBB-9AC3-4213-9CB8-B6D523561B5F}"/>
              </a:ext>
            </a:extLst>
          </p:cNvPr>
          <p:cNvCxnSpPr>
            <a:stCxn id="24" idx="0"/>
            <a:endCxn id="3" idx="4"/>
          </p:cNvCxnSpPr>
          <p:nvPr/>
        </p:nvCxnSpPr>
        <p:spPr>
          <a:xfrm flipV="1">
            <a:off x="6781238" y="1417601"/>
            <a:ext cx="0" cy="863495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A3D48-C082-45B7-9BC2-CE02FB553F2A}"/>
              </a:ext>
            </a:extLst>
          </p:cNvPr>
          <p:cNvCxnSpPr>
            <a:stCxn id="24" idx="2"/>
            <a:endCxn id="29" idx="5"/>
          </p:cNvCxnSpPr>
          <p:nvPr/>
        </p:nvCxnSpPr>
        <p:spPr>
          <a:xfrm flipH="1" flipV="1">
            <a:off x="5651401" y="2270242"/>
            <a:ext cx="792807" cy="3206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B7AEE4-F9E0-4674-A0C0-EE9D9799E7AA}"/>
              </a:ext>
            </a:extLst>
          </p:cNvPr>
          <p:cNvCxnSpPr>
            <a:stCxn id="24" idx="3"/>
            <a:endCxn id="28" idx="6"/>
          </p:cNvCxnSpPr>
          <p:nvPr/>
        </p:nvCxnSpPr>
        <p:spPr>
          <a:xfrm flipH="1">
            <a:off x="5894131" y="2809878"/>
            <a:ext cx="648791" cy="68987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8022E13-CDB9-40A8-8CF0-E7809A587199}"/>
              </a:ext>
            </a:extLst>
          </p:cNvPr>
          <p:cNvCxnSpPr>
            <a:stCxn id="24" idx="4"/>
            <a:endCxn id="27" idx="0"/>
          </p:cNvCxnSpPr>
          <p:nvPr/>
        </p:nvCxnSpPr>
        <p:spPr>
          <a:xfrm flipH="1">
            <a:off x="6781237" y="2900603"/>
            <a:ext cx="1" cy="10247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30EBE4-705C-4957-B6F0-E51446960CB8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7118267" y="2051213"/>
            <a:ext cx="661090" cy="539637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6B1C4A-3A2E-419D-A394-CE6E5F40E6D4}"/>
              </a:ext>
            </a:extLst>
          </p:cNvPr>
          <p:cNvCxnSpPr>
            <a:stCxn id="24" idx="5"/>
            <a:endCxn id="26" idx="2"/>
          </p:cNvCxnSpPr>
          <p:nvPr/>
        </p:nvCxnSpPr>
        <p:spPr>
          <a:xfrm>
            <a:off x="7019553" y="2809878"/>
            <a:ext cx="792807" cy="536970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E7D86E-21CC-45D4-B26C-75D18458BA9A}"/>
              </a:ext>
            </a:extLst>
          </p:cNvPr>
          <p:cNvSpPr/>
          <p:nvPr/>
        </p:nvSpPr>
        <p:spPr>
          <a:xfrm>
            <a:off x="5870099" y="290060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8FBA50-C5EA-4E87-9DE0-446753F3A4B7}"/>
              </a:ext>
            </a:extLst>
          </p:cNvPr>
          <p:cNvSpPr/>
          <p:nvPr/>
        </p:nvSpPr>
        <p:spPr>
          <a:xfrm>
            <a:off x="6063429" y="2197717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6DE9FA-BECC-42A1-9359-6FB8F0B2F707}"/>
              </a:ext>
            </a:extLst>
          </p:cNvPr>
          <p:cNvSpPr/>
          <p:nvPr/>
        </p:nvSpPr>
        <p:spPr>
          <a:xfrm>
            <a:off x="6806772" y="1812651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622831-06E4-4A5E-A922-3DB41E9FCB9E}"/>
              </a:ext>
            </a:extLst>
          </p:cNvPr>
          <p:cNvSpPr/>
          <p:nvPr/>
        </p:nvSpPr>
        <p:spPr>
          <a:xfrm>
            <a:off x="7406099" y="2426279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8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B23072-BD61-458E-80E1-2D1BFDCD1771}"/>
              </a:ext>
            </a:extLst>
          </p:cNvPr>
          <p:cNvSpPr/>
          <p:nvPr/>
        </p:nvSpPr>
        <p:spPr>
          <a:xfrm>
            <a:off x="7230730" y="316221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8A3B12-C33E-491B-BA26-DDD13698EE20}"/>
              </a:ext>
            </a:extLst>
          </p:cNvPr>
          <p:cNvSpPr/>
          <p:nvPr/>
        </p:nvSpPr>
        <p:spPr>
          <a:xfrm>
            <a:off x="6536954" y="3457173"/>
            <a:ext cx="4735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EC56B2-274C-4CE1-B192-DC2ACBB1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2" y="798094"/>
            <a:ext cx="4267217" cy="39219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6CC769-4328-4D1B-AAF6-16C8D79A8690}"/>
              </a:ext>
            </a:extLst>
          </p:cNvPr>
          <p:cNvSpPr/>
          <p:nvPr/>
        </p:nvSpPr>
        <p:spPr>
          <a:xfrm>
            <a:off x="465322" y="4443958"/>
            <a:ext cx="2090454" cy="276067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51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2E8ECD-DB5C-4DAB-9248-590F9F23783B}"/>
              </a:ext>
            </a:extLst>
          </p:cNvPr>
          <p:cNvGrpSpPr/>
          <p:nvPr/>
        </p:nvGrpSpPr>
        <p:grpSpPr>
          <a:xfrm>
            <a:off x="4332744" y="730881"/>
            <a:ext cx="4076965" cy="461665"/>
            <a:chOff x="4716016" y="777279"/>
            <a:chExt cx="4076965" cy="46166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94D48C9-BE12-4D60-98DC-4757E3ACCDA4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도봉구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4189A2-A62E-4E82-A77B-B07888B1CB29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SELECT CITY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427012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0907E50-51F7-45A2-A568-0D9DB9DD2B1A}"/>
              </a:ext>
            </a:extLst>
          </p:cNvPr>
          <p:cNvSpPr/>
          <p:nvPr/>
        </p:nvSpPr>
        <p:spPr>
          <a:xfrm>
            <a:off x="6049245" y="2523224"/>
            <a:ext cx="929090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677026" y="2525347"/>
            <a:ext cx="92909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824E286-B3D0-4033-B514-83FCC915CD19}"/>
              </a:ext>
            </a:extLst>
          </p:cNvPr>
          <p:cNvSpPr/>
          <p:nvPr/>
        </p:nvSpPr>
        <p:spPr>
          <a:xfrm>
            <a:off x="4427012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시작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12:00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6C22DFB-D953-43D9-B71E-D7CC36C83BBB}"/>
              </a:ext>
            </a:extLst>
          </p:cNvPr>
          <p:cNvSpPr/>
          <p:nvPr/>
        </p:nvSpPr>
        <p:spPr>
          <a:xfrm>
            <a:off x="6537503" y="1920735"/>
            <a:ext cx="2060741" cy="411511"/>
          </a:xfrm>
          <a:prstGeom prst="round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 종료 시간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&gt; 16:00</a:t>
            </a:r>
            <a:endParaRPr lang="ko-KR" altLang="en-US" sz="12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20A9E9-961A-4253-AF29-0DDBE70C691F}"/>
              </a:ext>
            </a:extLst>
          </p:cNvPr>
          <p:cNvSpPr txBox="1"/>
          <p:nvPr/>
        </p:nvSpPr>
        <p:spPr>
          <a:xfrm>
            <a:off x="4332743" y="1318833"/>
            <a:ext cx="24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8985695-369F-4634-8389-F53DE5BE4D61}"/>
              </a:ext>
            </a:extLst>
          </p:cNvPr>
          <p:cNvGrpSpPr/>
          <p:nvPr/>
        </p:nvGrpSpPr>
        <p:grpSpPr>
          <a:xfrm>
            <a:off x="4521279" y="3610638"/>
            <a:ext cx="4076965" cy="461665"/>
            <a:chOff x="4716016" y="777279"/>
            <a:chExt cx="4076965" cy="46166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2C22981-EE72-46AD-B505-F0CCC92B11EC}"/>
                </a:ext>
              </a:extLst>
            </p:cNvPr>
            <p:cNvSpPr/>
            <p:nvPr/>
          </p:nvSpPr>
          <p:spPr>
            <a:xfrm>
              <a:off x="6732240" y="802357"/>
              <a:ext cx="2060741" cy="411511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높음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B45AA0-370A-487D-9313-27D4CC56DFCB}"/>
                </a:ext>
              </a:extLst>
            </p:cNvPr>
            <p:cNvSpPr txBox="1"/>
            <p:nvPr/>
          </p:nvSpPr>
          <p:spPr>
            <a:xfrm>
              <a:off x="4716016" y="777279"/>
              <a:ext cx="246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FINE</a:t>
              </a:r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DUST</a:t>
              </a: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96C50FB-4894-409B-BF20-CC7B9DA15B5E}"/>
              </a:ext>
            </a:extLst>
          </p:cNvPr>
          <p:cNvSpPr/>
          <p:nvPr/>
        </p:nvSpPr>
        <p:spPr>
          <a:xfrm>
            <a:off x="4427012" y="3104415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차분한 데이트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872544C-713C-407D-B3CF-40362102C076}"/>
              </a:ext>
            </a:extLst>
          </p:cNvPr>
          <p:cNvSpPr/>
          <p:nvPr/>
        </p:nvSpPr>
        <p:spPr>
          <a:xfrm>
            <a:off x="6650857" y="3104415"/>
            <a:ext cx="1984620" cy="4115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신나는 데이트</a:t>
            </a:r>
          </a:p>
        </p:txBody>
      </p:sp>
    </p:spTree>
    <p:extLst>
      <p:ext uri="{BB962C8B-B14F-4D97-AF65-F5344CB8AC3E}">
        <p14:creationId xmlns:p14="http://schemas.microsoft.com/office/powerpoint/2010/main" val="75296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2857132" y="255963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2925576" y="146164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682261" y="255963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2843808" y="3651870"/>
            <a:ext cx="674058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1235766" y="1771402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1330732" y="2869392"/>
            <a:ext cx="1526400" cy="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1235766" y="3088420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F4808C-8E54-4368-B9BE-1D8A0ACD214D}"/>
              </a:ext>
            </a:extLst>
          </p:cNvPr>
          <p:cNvSpPr/>
          <p:nvPr/>
        </p:nvSpPr>
        <p:spPr>
          <a:xfrm rot="19819866">
            <a:off x="1596610" y="1938496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1E40D-FF83-4E6F-8383-0ACBD5EF2F75}"/>
              </a:ext>
            </a:extLst>
          </p:cNvPr>
          <p:cNvSpPr/>
          <p:nvPr/>
        </p:nvSpPr>
        <p:spPr>
          <a:xfrm rot="1583184">
            <a:off x="1783265" y="32574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1820286" y="270720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순위 없음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CF3F4C-1038-48BC-B3FF-09F9EA2FCF48}"/>
              </a:ext>
            </a:extLst>
          </p:cNvPr>
          <p:cNvSpPr txBox="1"/>
          <p:nvPr/>
        </p:nvSpPr>
        <p:spPr>
          <a:xfrm>
            <a:off x="4572000" y="2669336"/>
            <a:ext cx="449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경로 설정 위한 </a:t>
            </a:r>
            <a:r>
              <a:rPr lang="ko-KR" altLang="en-US" sz="2000" dirty="0">
                <a:solidFill>
                  <a:srgbClr val="FF69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우선순위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선택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1F21A6-9345-4F7F-AF5C-048AA3F13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12" y="2390025"/>
            <a:ext cx="294035" cy="2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4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EEAAEF-457A-4852-863D-2D0A0F6727E7}"/>
              </a:ext>
            </a:extLst>
          </p:cNvPr>
          <p:cNvSpPr/>
          <p:nvPr/>
        </p:nvSpPr>
        <p:spPr>
          <a:xfrm>
            <a:off x="4998317" y="250144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AC4E80-F82E-45A4-A167-96494DDE2D0A}"/>
              </a:ext>
            </a:extLst>
          </p:cNvPr>
          <p:cNvSpPr/>
          <p:nvPr/>
        </p:nvSpPr>
        <p:spPr>
          <a:xfrm>
            <a:off x="7435207" y="2501445"/>
            <a:ext cx="929090" cy="411511"/>
          </a:xfrm>
          <a:prstGeom prst="round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ko-KR" altLang="en-US" sz="14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3BEFEA-5B47-4EF9-B6A6-F612CF566645}"/>
              </a:ext>
            </a:extLst>
          </p:cNvPr>
          <p:cNvSpPr/>
          <p:nvPr/>
        </p:nvSpPr>
        <p:spPr>
          <a:xfrm>
            <a:off x="6177251" y="2550196"/>
            <a:ext cx="1008112" cy="295491"/>
          </a:xfrm>
          <a:prstGeom prst="right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599272-2635-4E03-8571-9EDCC68BB84D}"/>
              </a:ext>
            </a:extLst>
          </p:cNvPr>
          <p:cNvSpPr/>
          <p:nvPr/>
        </p:nvSpPr>
        <p:spPr>
          <a:xfrm>
            <a:off x="2857132" y="2559638"/>
            <a:ext cx="648471" cy="619507"/>
          </a:xfrm>
          <a:prstGeom prst="ellipse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DF3E87-4A31-4DB5-9009-02B858B79E40}"/>
              </a:ext>
            </a:extLst>
          </p:cNvPr>
          <p:cNvSpPr/>
          <p:nvPr/>
        </p:nvSpPr>
        <p:spPr>
          <a:xfrm>
            <a:off x="2925576" y="146164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424A792-2838-4D6E-8B18-ABFB4C969197}"/>
              </a:ext>
            </a:extLst>
          </p:cNvPr>
          <p:cNvSpPr/>
          <p:nvPr/>
        </p:nvSpPr>
        <p:spPr>
          <a:xfrm>
            <a:off x="682261" y="2559638"/>
            <a:ext cx="648471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BB9AF9-4A1D-435C-9646-C5F7B132E9DB}"/>
              </a:ext>
            </a:extLst>
          </p:cNvPr>
          <p:cNvSpPr/>
          <p:nvPr/>
        </p:nvSpPr>
        <p:spPr>
          <a:xfrm>
            <a:off x="2843808" y="3651870"/>
            <a:ext cx="674058" cy="619507"/>
          </a:xfrm>
          <a:prstGeom prst="ellipse">
            <a:avLst/>
          </a:prstGeom>
          <a:solidFill>
            <a:srgbClr val="FF6969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9A7EE6-E4C2-40AC-B627-F3C3792ADFDE}"/>
              </a:ext>
            </a:extLst>
          </p:cNvPr>
          <p:cNvCxnSpPr>
            <a:stCxn id="46" idx="7"/>
            <a:endCxn id="45" idx="2"/>
          </p:cNvCxnSpPr>
          <p:nvPr/>
        </p:nvCxnSpPr>
        <p:spPr>
          <a:xfrm flipV="1">
            <a:off x="1235766" y="1771402"/>
            <a:ext cx="1689810" cy="87896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1CE4A9-3742-4499-9C99-3394CB23E563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1330732" y="2869392"/>
            <a:ext cx="1526400" cy="0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84FDD7-29A2-4F9B-A2C7-C28326BEA20A}"/>
              </a:ext>
            </a:extLst>
          </p:cNvPr>
          <p:cNvCxnSpPr>
            <a:stCxn id="46" idx="5"/>
            <a:endCxn id="47" idx="2"/>
          </p:cNvCxnSpPr>
          <p:nvPr/>
        </p:nvCxnSpPr>
        <p:spPr>
          <a:xfrm>
            <a:off x="1235766" y="3088420"/>
            <a:ext cx="1608042" cy="873204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F4808C-8E54-4368-B9BE-1D8A0ACD214D}"/>
              </a:ext>
            </a:extLst>
          </p:cNvPr>
          <p:cNvSpPr/>
          <p:nvPr/>
        </p:nvSpPr>
        <p:spPr>
          <a:xfrm rot="19819866">
            <a:off x="1596610" y="1938496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1E40D-FF83-4E6F-8383-0ACBD5EF2F75}"/>
              </a:ext>
            </a:extLst>
          </p:cNvPr>
          <p:cNvSpPr/>
          <p:nvPr/>
        </p:nvSpPr>
        <p:spPr>
          <a:xfrm rot="1583184">
            <a:off x="1783265" y="32574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B4EDA4-855C-4D25-988D-E484E801E202}"/>
              </a:ext>
            </a:extLst>
          </p:cNvPr>
          <p:cNvSpPr/>
          <p:nvPr/>
        </p:nvSpPr>
        <p:spPr>
          <a:xfrm>
            <a:off x="1820286" y="270720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순위 없음</a:t>
            </a:r>
          </a:p>
        </p:txBody>
      </p:sp>
    </p:spTree>
    <p:extLst>
      <p:ext uri="{BB962C8B-B14F-4D97-AF65-F5344CB8AC3E}">
        <p14:creationId xmlns:p14="http://schemas.microsoft.com/office/powerpoint/2010/main" val="3977964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CF3F4C-1038-48BC-B3FF-09F9EA2FCF48}"/>
              </a:ext>
            </a:extLst>
          </p:cNvPr>
          <p:cNvSpPr txBox="1"/>
          <p:nvPr/>
        </p:nvSpPr>
        <p:spPr>
          <a:xfrm>
            <a:off x="107511" y="2529179"/>
            <a:ext cx="408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경로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8C2520-7611-4410-9EB3-C5BEA39464DB}"/>
              </a:ext>
            </a:extLst>
          </p:cNvPr>
          <p:cNvGrpSpPr/>
          <p:nvPr/>
        </p:nvGrpSpPr>
        <p:grpSpPr>
          <a:xfrm>
            <a:off x="1547664" y="2404092"/>
            <a:ext cx="6548027" cy="666790"/>
            <a:chOff x="1297986" y="2564616"/>
            <a:chExt cx="6548027" cy="66679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37CE1D1-7716-4967-993F-6338348B8860}"/>
                </a:ext>
              </a:extLst>
            </p:cNvPr>
            <p:cNvCxnSpPr>
              <a:cxnSpLocks/>
            </p:cNvCxnSpPr>
            <p:nvPr/>
          </p:nvCxnSpPr>
          <p:spPr>
            <a:xfrm>
              <a:off x="1622221" y="2885686"/>
              <a:ext cx="5899557" cy="0"/>
            </a:xfrm>
            <a:prstGeom prst="line">
              <a:avLst/>
            </a:prstGeom>
            <a:ln w="28575">
              <a:solidFill>
                <a:srgbClr val="FF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F3E87-4A31-4DB5-9009-02B858B79E40}"/>
                </a:ext>
              </a:extLst>
            </p:cNvPr>
            <p:cNvSpPr/>
            <p:nvPr/>
          </p:nvSpPr>
          <p:spPr>
            <a:xfrm>
              <a:off x="3172366" y="2575933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맛집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424A792-2838-4D6E-8B18-ABFB4C969197}"/>
                </a:ext>
              </a:extLst>
            </p:cNvPr>
            <p:cNvSpPr/>
            <p:nvPr/>
          </p:nvSpPr>
          <p:spPr>
            <a:xfrm>
              <a:off x="1297986" y="2564616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START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CBB9AF9-4A1D-435C-9646-C5F7B132E9DB}"/>
                </a:ext>
              </a:extLst>
            </p:cNvPr>
            <p:cNvSpPr/>
            <p:nvPr/>
          </p:nvSpPr>
          <p:spPr>
            <a:xfrm>
              <a:off x="5323164" y="2603367"/>
              <a:ext cx="674058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놀거리</a:t>
              </a:r>
              <a:endPara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7D944F-17C7-4B9F-B345-6E57966B1170}"/>
                </a:ext>
              </a:extLst>
            </p:cNvPr>
            <p:cNvSpPr/>
            <p:nvPr/>
          </p:nvSpPr>
          <p:spPr>
            <a:xfrm>
              <a:off x="7197542" y="2611899"/>
              <a:ext cx="648471" cy="619507"/>
            </a:xfrm>
            <a:prstGeom prst="ellipse">
              <a:avLst/>
            </a:prstGeom>
            <a:solidFill>
              <a:srgbClr val="FDCFCF"/>
            </a:solidFill>
            <a:ln>
              <a:solidFill>
                <a:srgbClr val="FF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END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9C5171-5376-44E4-9DF4-05FD350E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4448265"/>
            <a:ext cx="2066925" cy="590550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356536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08923" y="2902802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462DEC-94E3-44C0-9192-8813F255CFAD}"/>
              </a:ext>
            </a:extLst>
          </p:cNvPr>
          <p:cNvSpPr txBox="1"/>
          <p:nvPr/>
        </p:nvSpPr>
        <p:spPr>
          <a:xfrm>
            <a:off x="18867" y="457689"/>
            <a:ext cx="309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1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다익스트라</a:t>
            </a: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통한 최단경로 탐색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005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28574" y="2890115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26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28574" y="2890115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821995" y="2981644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049C2C-A6D4-47D0-A713-159F2AE81EBE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497760" y="3538948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53247" y="276640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953247" y="334467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D2986AB-B5C3-48A0-AE1C-A9A7A4DC15EB}"/>
              </a:ext>
            </a:extLst>
          </p:cNvPr>
          <p:cNvSpPr/>
          <p:nvPr/>
        </p:nvSpPr>
        <p:spPr>
          <a:xfrm>
            <a:off x="5953247" y="389683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727029" y="3448223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432EE4-6B30-4094-A00E-B8F768FFC1E9}"/>
              </a:ext>
            </a:extLst>
          </p:cNvPr>
          <p:cNvCxnSpPr>
            <a:cxnSpLocks/>
          </p:cNvCxnSpPr>
          <p:nvPr/>
        </p:nvCxnSpPr>
        <p:spPr>
          <a:xfrm flipV="1">
            <a:off x="4840161" y="2981644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1AE8A4-AFCF-43B0-933C-22F75A4809E7}"/>
              </a:ext>
            </a:extLst>
          </p:cNvPr>
          <p:cNvSpPr/>
          <p:nvPr/>
        </p:nvSpPr>
        <p:spPr>
          <a:xfrm rot="220124">
            <a:off x="5014521" y="326366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3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098CD9-0D06-4E35-8523-A02EE73E0030}"/>
              </a:ext>
            </a:extLst>
          </p:cNvPr>
          <p:cNvSpPr/>
          <p:nvPr/>
        </p:nvSpPr>
        <p:spPr>
          <a:xfrm rot="20205667">
            <a:off x="4928391" y="2497117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874F18-7341-4F02-8A4C-CE6FAB49EA04}"/>
              </a:ext>
            </a:extLst>
          </p:cNvPr>
          <p:cNvSpPr/>
          <p:nvPr/>
        </p:nvSpPr>
        <p:spPr>
          <a:xfrm rot="20783944">
            <a:off x="5063010" y="2855102"/>
            <a:ext cx="7689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Weight1</a:t>
            </a:r>
            <a:endParaRPr lang="ko-KR" altLang="en-US" sz="12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130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9F98632-7398-48F1-A58A-BE18DA057E21}"/>
              </a:ext>
            </a:extLst>
          </p:cNvPr>
          <p:cNvSpPr/>
          <p:nvPr/>
        </p:nvSpPr>
        <p:spPr>
          <a:xfrm>
            <a:off x="1330056" y="2545895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맛집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5AC654-2C0F-4597-8E7E-C381C78DE3AA}"/>
              </a:ext>
            </a:extLst>
          </p:cNvPr>
          <p:cNvSpPr/>
          <p:nvPr/>
        </p:nvSpPr>
        <p:spPr>
          <a:xfrm>
            <a:off x="77310" y="254589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START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6FE5E-792F-4EE1-BD79-1DD565E5FAFD}"/>
              </a:ext>
            </a:extLst>
          </p:cNvPr>
          <p:cNvSpPr/>
          <p:nvPr/>
        </p:nvSpPr>
        <p:spPr>
          <a:xfrm>
            <a:off x="1330055" y="1069668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카페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DAC66-CD39-4C2E-88CE-B31046FADBE0}"/>
              </a:ext>
            </a:extLst>
          </p:cNvPr>
          <p:cNvSpPr/>
          <p:nvPr/>
        </p:nvSpPr>
        <p:spPr>
          <a:xfrm>
            <a:off x="1330055" y="4042590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7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0CE22-2525-46D4-AEB1-EF4A492E87A0}"/>
              </a:ext>
            </a:extLst>
          </p:cNvPr>
          <p:cNvCxnSpPr>
            <a:cxnSpLocks/>
            <a:stCxn id="38" idx="7"/>
            <a:endCxn id="39" idx="2"/>
          </p:cNvCxnSpPr>
          <p:nvPr/>
        </p:nvCxnSpPr>
        <p:spPr>
          <a:xfrm flipV="1">
            <a:off x="630815" y="1379422"/>
            <a:ext cx="699240" cy="1257199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E65133-0BB8-4882-99E6-FE0BB26B6BF2}"/>
              </a:ext>
            </a:extLst>
          </p:cNvPr>
          <p:cNvCxnSpPr>
            <a:cxnSpLocks/>
            <a:stCxn id="38" idx="5"/>
            <a:endCxn id="41" idx="2"/>
          </p:cNvCxnSpPr>
          <p:nvPr/>
        </p:nvCxnSpPr>
        <p:spPr>
          <a:xfrm>
            <a:off x="630815" y="3074678"/>
            <a:ext cx="699240" cy="1277666"/>
          </a:xfrm>
          <a:prstGeom prst="line">
            <a:avLst/>
          </a:prstGeom>
          <a:ln w="1905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B87503-B1AA-4473-8E51-42E0896384F8}"/>
              </a:ext>
            </a:extLst>
          </p:cNvPr>
          <p:cNvCxnSpPr>
            <a:cxnSpLocks/>
            <a:stCxn id="38" idx="6"/>
            <a:endCxn id="37" idx="2"/>
          </p:cNvCxnSpPr>
          <p:nvPr/>
        </p:nvCxnSpPr>
        <p:spPr>
          <a:xfrm flipV="1">
            <a:off x="725781" y="2855649"/>
            <a:ext cx="604275" cy="1"/>
          </a:xfrm>
          <a:prstGeom prst="line">
            <a:avLst/>
          </a:prstGeom>
          <a:ln w="19050">
            <a:solidFill>
              <a:srgbClr val="FF696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245E8D-ECE2-4D87-A243-7C8EB16C631C}"/>
              </a:ext>
            </a:extLst>
          </p:cNvPr>
          <p:cNvCxnSpPr>
            <a:stCxn id="39" idx="7"/>
          </p:cNvCxnSpPr>
          <p:nvPr/>
        </p:nvCxnSpPr>
        <p:spPr>
          <a:xfrm flipV="1">
            <a:off x="1883560" y="915566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5CC1369-4FC1-4F91-82BD-757E5A52D40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978526" y="1361610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F1C36D-CC5A-4FCD-A728-01E4362A0A3F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883560" y="1598450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514646CC-5A98-4B25-B0C4-3B864F57E61A}"/>
              </a:ext>
            </a:extLst>
          </p:cNvPr>
          <p:cNvSpPr/>
          <p:nvPr/>
        </p:nvSpPr>
        <p:spPr>
          <a:xfrm>
            <a:off x="2267744" y="763291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991C96-B29A-4ED8-B72E-D5DCA3DCA4C2}"/>
              </a:ext>
            </a:extLst>
          </p:cNvPr>
          <p:cNvSpPr/>
          <p:nvPr/>
        </p:nvSpPr>
        <p:spPr>
          <a:xfrm>
            <a:off x="2267744" y="1257008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09B12D-16EB-47C1-BEF4-31A273341B2E}"/>
              </a:ext>
            </a:extLst>
          </p:cNvPr>
          <p:cNvSpPr/>
          <p:nvPr/>
        </p:nvSpPr>
        <p:spPr>
          <a:xfrm>
            <a:off x="2169658" y="1750725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C3E407-C3AB-4821-B934-7B10AF000FDF}"/>
              </a:ext>
            </a:extLst>
          </p:cNvPr>
          <p:cNvCxnSpPr/>
          <p:nvPr/>
        </p:nvCxnSpPr>
        <p:spPr>
          <a:xfrm flipV="1">
            <a:off x="1883560" y="3896831"/>
            <a:ext cx="384184" cy="244827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452D441-CFC0-416D-9062-1501A2805A47}"/>
              </a:ext>
            </a:extLst>
          </p:cNvPr>
          <p:cNvCxnSpPr>
            <a:cxnSpLocks/>
          </p:cNvCxnSpPr>
          <p:nvPr/>
        </p:nvCxnSpPr>
        <p:spPr>
          <a:xfrm flipV="1">
            <a:off x="1978526" y="4342875"/>
            <a:ext cx="289218" cy="17812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8B435EA-790D-45E0-B8D1-284CE3DDB2B2}"/>
              </a:ext>
            </a:extLst>
          </p:cNvPr>
          <p:cNvCxnSpPr>
            <a:cxnSpLocks/>
          </p:cNvCxnSpPr>
          <p:nvPr/>
        </p:nvCxnSpPr>
        <p:spPr>
          <a:xfrm>
            <a:off x="1883560" y="4579715"/>
            <a:ext cx="312176" cy="220101"/>
          </a:xfrm>
          <a:prstGeom prst="line">
            <a:avLst/>
          </a:prstGeom>
          <a:ln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E4F4FA19-F479-4314-86D3-C959A29F9035}"/>
              </a:ext>
            </a:extLst>
          </p:cNvPr>
          <p:cNvSpPr/>
          <p:nvPr/>
        </p:nvSpPr>
        <p:spPr>
          <a:xfrm>
            <a:off x="2267744" y="3744556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F07975-56A7-46E2-B0CA-44750484D5E8}"/>
              </a:ext>
            </a:extLst>
          </p:cNvPr>
          <p:cNvSpPr/>
          <p:nvPr/>
        </p:nvSpPr>
        <p:spPr>
          <a:xfrm>
            <a:off x="2267744" y="4238273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9BA0615-4D61-4068-8359-E8B770AE7B63}"/>
              </a:ext>
            </a:extLst>
          </p:cNvPr>
          <p:cNvSpPr/>
          <p:nvPr/>
        </p:nvSpPr>
        <p:spPr>
          <a:xfrm>
            <a:off x="2169658" y="4731990"/>
            <a:ext cx="216024" cy="209203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94970B-8E01-4DA0-9DB0-ACB3A0079E78}"/>
              </a:ext>
            </a:extLst>
          </p:cNvPr>
          <p:cNvCxnSpPr>
            <a:cxnSpLocks/>
            <a:stCxn id="37" idx="6"/>
            <a:endCxn id="82" idx="2"/>
          </p:cNvCxnSpPr>
          <p:nvPr/>
        </p:nvCxnSpPr>
        <p:spPr>
          <a:xfrm flipV="1">
            <a:off x="1978527" y="2608098"/>
            <a:ext cx="1131252" cy="247551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386672A-DF49-49BD-9C8D-72F3EA5CDFA0}"/>
              </a:ext>
            </a:extLst>
          </p:cNvPr>
          <p:cNvCxnSpPr>
            <a:cxnSpLocks/>
            <a:stCxn id="37" idx="7"/>
            <a:endCxn id="78" idx="2"/>
          </p:cNvCxnSpPr>
          <p:nvPr/>
        </p:nvCxnSpPr>
        <p:spPr>
          <a:xfrm flipV="1">
            <a:off x="1883561" y="2079428"/>
            <a:ext cx="1226218" cy="557192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FA583A-91A6-48B6-8422-1C3F8F581EC4}"/>
              </a:ext>
            </a:extLst>
          </p:cNvPr>
          <p:cNvCxnSpPr>
            <a:cxnSpLocks/>
            <a:stCxn id="37" idx="4"/>
            <a:endCxn id="84" idx="2"/>
          </p:cNvCxnSpPr>
          <p:nvPr/>
        </p:nvCxnSpPr>
        <p:spPr>
          <a:xfrm>
            <a:off x="1654292" y="3165402"/>
            <a:ext cx="1455487" cy="573120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51F0984-5BF1-4542-89B8-69D2F4D4D3EE}"/>
              </a:ext>
            </a:extLst>
          </p:cNvPr>
          <p:cNvSpPr/>
          <p:nvPr/>
        </p:nvSpPr>
        <p:spPr>
          <a:xfrm>
            <a:off x="3109779" y="186419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E99CA8-69FB-4B84-83C9-8068D1BBB02C}"/>
              </a:ext>
            </a:extLst>
          </p:cNvPr>
          <p:cNvSpPr/>
          <p:nvPr/>
        </p:nvSpPr>
        <p:spPr>
          <a:xfrm>
            <a:off x="3109779" y="2392861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69A2DD-437B-4F79-8C32-9E38B5A1B5ED}"/>
              </a:ext>
            </a:extLst>
          </p:cNvPr>
          <p:cNvSpPr/>
          <p:nvPr/>
        </p:nvSpPr>
        <p:spPr>
          <a:xfrm>
            <a:off x="3109779" y="297112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E094D23-475D-4D01-AA23-823EA7138508}"/>
              </a:ext>
            </a:extLst>
          </p:cNvPr>
          <p:cNvSpPr/>
          <p:nvPr/>
        </p:nvSpPr>
        <p:spPr>
          <a:xfrm>
            <a:off x="3109779" y="3523285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1DEB7DD-5C0A-4916-BA24-2A8CE7C74C30}"/>
              </a:ext>
            </a:extLst>
          </p:cNvPr>
          <p:cNvCxnSpPr>
            <a:cxnSpLocks/>
            <a:stCxn id="37" idx="5"/>
            <a:endCxn id="83" idx="2"/>
          </p:cNvCxnSpPr>
          <p:nvPr/>
        </p:nvCxnSpPr>
        <p:spPr>
          <a:xfrm>
            <a:off x="1883561" y="3074677"/>
            <a:ext cx="1226218" cy="111685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8825B5-8052-4091-AF4F-3E3961AFA4F1}"/>
              </a:ext>
            </a:extLst>
          </p:cNvPr>
          <p:cNvCxnSpPr>
            <a:cxnSpLocks/>
          </p:cNvCxnSpPr>
          <p:nvPr/>
        </p:nvCxnSpPr>
        <p:spPr>
          <a:xfrm flipV="1">
            <a:off x="1996693" y="2608098"/>
            <a:ext cx="1113086" cy="247552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47BEC6E-D4BD-46C3-AF52-33FDA73FEA6F}"/>
              </a:ext>
            </a:extLst>
          </p:cNvPr>
          <p:cNvSpPr/>
          <p:nvPr/>
        </p:nvSpPr>
        <p:spPr>
          <a:xfrm rot="220124">
            <a:off x="2128574" y="2890115"/>
            <a:ext cx="908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10</a:t>
            </a:r>
            <a:endParaRPr lang="ko-KR" altLang="en-US" sz="12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FEA9DE-33D9-45C1-8939-21EB7874FB8F}"/>
              </a:ext>
            </a:extLst>
          </p:cNvPr>
          <p:cNvSpPr/>
          <p:nvPr/>
        </p:nvSpPr>
        <p:spPr>
          <a:xfrm rot="20205667">
            <a:off x="2084923" y="2123571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F7047F-D560-4E4C-A6F8-DFA9921CA042}"/>
              </a:ext>
            </a:extLst>
          </p:cNvPr>
          <p:cNvCxnSpPr>
            <a:cxnSpLocks/>
            <a:stCxn id="83" idx="6"/>
            <a:endCxn id="43" idx="2"/>
          </p:cNvCxnSpPr>
          <p:nvPr/>
        </p:nvCxnSpPr>
        <p:spPr>
          <a:xfrm>
            <a:off x="3563888" y="3186362"/>
            <a:ext cx="592672" cy="1358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C8E6F-6B61-413B-A8A9-92A869FC837E}"/>
              </a:ext>
            </a:extLst>
          </p:cNvPr>
          <p:cNvCxnSpPr>
            <a:cxnSpLocks/>
            <a:stCxn id="43" idx="6"/>
            <a:endCxn id="50" idx="2"/>
          </p:cNvCxnSpPr>
          <p:nvPr/>
        </p:nvCxnSpPr>
        <p:spPr>
          <a:xfrm flipV="1">
            <a:off x="4824684" y="3182100"/>
            <a:ext cx="1162952" cy="17847"/>
          </a:xfrm>
          <a:prstGeom prst="line">
            <a:avLst/>
          </a:prstGeom>
          <a:ln w="12700">
            <a:solidFill>
              <a:srgbClr val="FF696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3C1BB47-188C-483C-ADF7-C7E4EE7A7E5F}"/>
              </a:ext>
            </a:extLst>
          </p:cNvPr>
          <p:cNvCxnSpPr>
            <a:cxnSpLocks/>
            <a:stCxn id="43" idx="7"/>
            <a:endCxn id="49" idx="2"/>
          </p:cNvCxnSpPr>
          <p:nvPr/>
        </p:nvCxnSpPr>
        <p:spPr>
          <a:xfrm flipV="1">
            <a:off x="4726840" y="2452974"/>
            <a:ext cx="1226407" cy="51833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9C2F7B-05BD-42AE-864B-F63AEB557826}"/>
              </a:ext>
            </a:extLst>
          </p:cNvPr>
          <p:cNvSpPr/>
          <p:nvPr/>
        </p:nvSpPr>
        <p:spPr>
          <a:xfrm>
            <a:off x="5953247" y="2237737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E748D-418B-46DF-90F1-92C1FE912522}"/>
              </a:ext>
            </a:extLst>
          </p:cNvPr>
          <p:cNvSpPr/>
          <p:nvPr/>
        </p:nvSpPr>
        <p:spPr>
          <a:xfrm>
            <a:off x="5987636" y="2966863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2B839B-6FD0-41A5-A325-9866C0537D82}"/>
              </a:ext>
            </a:extLst>
          </p:cNvPr>
          <p:cNvSpPr/>
          <p:nvPr/>
        </p:nvSpPr>
        <p:spPr>
          <a:xfrm>
            <a:off x="5853790" y="3592252"/>
            <a:ext cx="454109" cy="430474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44A52D-E245-49AF-B966-8E5D05C12A8A}"/>
              </a:ext>
            </a:extLst>
          </p:cNvPr>
          <p:cNvCxnSpPr>
            <a:cxnSpLocks/>
            <a:stCxn id="43" idx="5"/>
            <a:endCxn id="51" idx="2"/>
          </p:cNvCxnSpPr>
          <p:nvPr/>
        </p:nvCxnSpPr>
        <p:spPr>
          <a:xfrm>
            <a:off x="4726840" y="3428581"/>
            <a:ext cx="1126950" cy="378908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1AE8A4-AFCF-43B0-933C-22F75A4809E7}"/>
              </a:ext>
            </a:extLst>
          </p:cNvPr>
          <p:cNvSpPr/>
          <p:nvPr/>
        </p:nvSpPr>
        <p:spPr>
          <a:xfrm rot="960535">
            <a:off x="5005608" y="3401784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3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098CD9-0D06-4E35-8523-A02EE73E0030}"/>
              </a:ext>
            </a:extLst>
          </p:cNvPr>
          <p:cNvSpPr/>
          <p:nvPr/>
        </p:nvSpPr>
        <p:spPr>
          <a:xfrm rot="20205667">
            <a:off x="4928391" y="2497117"/>
            <a:ext cx="82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 5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874F18-7341-4F02-8A4C-CE6FAB49EA04}"/>
              </a:ext>
            </a:extLst>
          </p:cNvPr>
          <p:cNvSpPr/>
          <p:nvPr/>
        </p:nvSpPr>
        <p:spPr>
          <a:xfrm>
            <a:off x="5063129" y="2945592"/>
            <a:ext cx="7689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Weight1</a:t>
            </a:r>
            <a:endParaRPr lang="ko-KR" altLang="en-US" sz="12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5C1ADFE-59BD-44B7-A3E4-D39D5DE0B330}"/>
              </a:ext>
            </a:extLst>
          </p:cNvPr>
          <p:cNvSpPr/>
          <p:nvPr/>
        </p:nvSpPr>
        <p:spPr>
          <a:xfrm>
            <a:off x="7968125" y="2112366"/>
            <a:ext cx="648471" cy="619507"/>
          </a:xfrm>
          <a:prstGeom prst="ellipse">
            <a:avLst/>
          </a:prstGeom>
          <a:solidFill>
            <a:srgbClr val="FDCFCF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END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6A2D208-E927-4E25-AD5B-FD9580EDD1E5}"/>
              </a:ext>
            </a:extLst>
          </p:cNvPr>
          <p:cNvCxnSpPr>
            <a:cxnSpLocks/>
            <a:stCxn id="49" idx="6"/>
            <a:endCxn id="70" idx="2"/>
          </p:cNvCxnSpPr>
          <p:nvPr/>
        </p:nvCxnSpPr>
        <p:spPr>
          <a:xfrm flipV="1">
            <a:off x="6407356" y="2422120"/>
            <a:ext cx="1560769" cy="30854"/>
          </a:xfrm>
          <a:prstGeom prst="line">
            <a:avLst/>
          </a:prstGeom>
          <a:ln w="127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8E0FB8F-3CB9-4FDA-BD16-058F1D894146}"/>
              </a:ext>
            </a:extLst>
          </p:cNvPr>
          <p:cNvSpPr/>
          <p:nvPr/>
        </p:nvSpPr>
        <p:spPr>
          <a:xfrm>
            <a:off x="4156560" y="2876608"/>
            <a:ext cx="668124" cy="646677"/>
          </a:xfrm>
          <a:prstGeom prst="ellipse">
            <a:avLst/>
          </a:prstGeom>
          <a:solidFill>
            <a:srgbClr val="FDCFC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놀거리</a:t>
            </a:r>
            <a:endParaRPr lang="en-US" altLang="ko-KR" sz="8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440187-581A-42A6-829A-178D0C59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88" y="3316074"/>
            <a:ext cx="2163473" cy="1791411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03584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4" y="24368"/>
            <a:ext cx="2788095" cy="369332"/>
            <a:chOff x="3923928" y="1310956"/>
            <a:chExt cx="3868986" cy="539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9" y="1310956"/>
              <a:ext cx="3508325" cy="53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(goal)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C21145-449B-4BDE-9226-4D71AA4F0792}"/>
              </a:ext>
            </a:extLst>
          </p:cNvPr>
          <p:cNvGrpSpPr/>
          <p:nvPr/>
        </p:nvGrpSpPr>
        <p:grpSpPr>
          <a:xfrm>
            <a:off x="2267744" y="2186739"/>
            <a:ext cx="6495843" cy="770022"/>
            <a:chOff x="2583863" y="2279362"/>
            <a:chExt cx="6495843" cy="7700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D70E30-6547-495D-8CB8-B40CCD30219F}"/>
                </a:ext>
              </a:extLst>
            </p:cNvPr>
            <p:cNvSpPr txBox="1"/>
            <p:nvPr/>
          </p:nvSpPr>
          <p:spPr>
            <a:xfrm>
              <a:off x="2583863" y="2787774"/>
              <a:ext cx="64958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유동인구와 날씨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미세먼지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원하는 데이트 종류를 고려한 </a:t>
              </a:r>
              <a:r>
                <a:rPr lang="en-US" altLang="ko-KR" sz="1100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SMART</a:t>
              </a:r>
              <a:r>
                <a:rPr lang="ko-KR" altLang="en-US" sz="1100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데이트 코스 추천</a:t>
              </a:r>
              <a:endParaRPr lang="en-US" altLang="ko-KR" sz="1100" dirty="0">
                <a:solidFill>
                  <a:srgbClr val="FF69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2CF33F-1D96-4CE9-864D-F06A9B1A6EDC}"/>
                </a:ext>
              </a:extLst>
            </p:cNvPr>
            <p:cNvSpPr txBox="1"/>
            <p:nvPr/>
          </p:nvSpPr>
          <p:spPr>
            <a:xfrm>
              <a:off x="2583863" y="2279362"/>
              <a:ext cx="146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GOAL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ED9618F-36F1-436F-AF37-CF8C4AF7E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49191"/>
            <a:ext cx="1275264" cy="12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1" y="24366"/>
            <a:ext cx="3644098" cy="369332"/>
            <a:chOff x="3923928" y="1310956"/>
            <a:chExt cx="505683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69617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Solving(Scenario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EE863-057A-4064-8DE8-700771B9ACE9}"/>
              </a:ext>
            </a:extLst>
          </p:cNvPr>
          <p:cNvSpPr/>
          <p:nvPr/>
        </p:nvSpPr>
        <p:spPr>
          <a:xfrm>
            <a:off x="734291" y="2627605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서울시 행정구역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2628C8-F70D-4730-BE2A-F16663471496}"/>
              </a:ext>
            </a:extLst>
          </p:cNvPr>
          <p:cNvSpPr/>
          <p:nvPr/>
        </p:nvSpPr>
        <p:spPr>
          <a:xfrm>
            <a:off x="734291" y="3540229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 구역 내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Graph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7F5A0-DF8E-4A72-B6FF-2225FF21D6CF}"/>
              </a:ext>
            </a:extLst>
          </p:cNvPr>
          <p:cNvSpPr/>
          <p:nvPr/>
        </p:nvSpPr>
        <p:spPr>
          <a:xfrm>
            <a:off x="734291" y="802357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데이트를 위한 기본 경로 카테고리 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3DD8BB-6692-4A2C-B09C-33772B6A0F28}"/>
              </a:ext>
            </a:extLst>
          </p:cNvPr>
          <p:cNvSpPr/>
          <p:nvPr/>
        </p:nvSpPr>
        <p:spPr>
          <a:xfrm>
            <a:off x="748562" y="1714981"/>
            <a:ext cx="2952328" cy="411510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사용자의 취향 기반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TAG </a:t>
            </a:r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3BA49-8B73-43F1-BCA2-2D18EFC23770}"/>
              </a:ext>
            </a:extLst>
          </p:cNvPr>
          <p:cNvSpPr/>
          <p:nvPr/>
        </p:nvSpPr>
        <p:spPr>
          <a:xfrm>
            <a:off x="734291" y="4452853"/>
            <a:ext cx="2952328" cy="411510"/>
          </a:xfrm>
          <a:prstGeom prst="rect">
            <a:avLst/>
          </a:prstGeom>
          <a:solidFill>
            <a:srgbClr val="FFE1E1"/>
          </a:solidFill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최종 데이트 코스 추천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27D692A-ADD2-4DD9-9612-1DBACE1D227B}"/>
              </a:ext>
            </a:extLst>
          </p:cNvPr>
          <p:cNvSpPr/>
          <p:nvPr/>
        </p:nvSpPr>
        <p:spPr>
          <a:xfrm>
            <a:off x="2085500" y="1324134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4B172E-905C-4A30-8CA4-BF0288975872}"/>
              </a:ext>
            </a:extLst>
          </p:cNvPr>
          <p:cNvSpPr/>
          <p:nvPr/>
        </p:nvSpPr>
        <p:spPr>
          <a:xfrm>
            <a:off x="2085500" y="2222562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A53C0A-D193-4F7A-8A7C-8530549B03DC}"/>
              </a:ext>
            </a:extLst>
          </p:cNvPr>
          <p:cNvSpPr/>
          <p:nvPr/>
        </p:nvSpPr>
        <p:spPr>
          <a:xfrm>
            <a:off x="2085500" y="3131467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3D9D472-B124-43CA-AA6A-5D17038F1473}"/>
              </a:ext>
            </a:extLst>
          </p:cNvPr>
          <p:cNvSpPr/>
          <p:nvPr/>
        </p:nvSpPr>
        <p:spPr>
          <a:xfrm>
            <a:off x="2085500" y="4031393"/>
            <a:ext cx="280241" cy="329108"/>
          </a:xfrm>
          <a:prstGeom prst="downArrow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BC85DB-BD98-4FCA-882A-C64E5554DCF6}"/>
              </a:ext>
            </a:extLst>
          </p:cNvPr>
          <p:cNvGrpSpPr/>
          <p:nvPr/>
        </p:nvGrpSpPr>
        <p:grpSpPr>
          <a:xfrm>
            <a:off x="4067944" y="2352637"/>
            <a:ext cx="4733504" cy="626034"/>
            <a:chOff x="4355976" y="2314588"/>
            <a:chExt cx="4733504" cy="626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9B86589-0109-4149-ADBB-BC3CB0C46CCD}"/>
                </a:ext>
              </a:extLst>
            </p:cNvPr>
            <p:cNvGrpSpPr/>
            <p:nvPr/>
          </p:nvGrpSpPr>
          <p:grpSpPr>
            <a:xfrm>
              <a:off x="4355976" y="2314588"/>
              <a:ext cx="4608512" cy="626034"/>
              <a:chOff x="3851920" y="2093982"/>
              <a:chExt cx="4608512" cy="626034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8D1714FF-2688-4FC5-B8A0-21B39A0DD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920" y="2387116"/>
                <a:ext cx="4608512" cy="23146"/>
              </a:xfrm>
              <a:prstGeom prst="line">
                <a:avLst/>
              </a:prstGeom>
              <a:ln w="38100">
                <a:solidFill>
                  <a:srgbClr val="FFE1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679E108-CD8E-4EBF-822D-6F2AE5E29FD3}"/>
                  </a:ext>
                </a:extLst>
              </p:cNvPr>
              <p:cNvSpPr/>
              <p:nvPr/>
            </p:nvSpPr>
            <p:spPr>
              <a:xfrm>
                <a:off x="5172798" y="2093982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스코파더쉐프</a:t>
                </a:r>
                <a:endParaRPr lang="en-US" altLang="ko-KR" sz="8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85CDCC8-B5E9-42C3-9C69-5F986B935E4C}"/>
                  </a:ext>
                </a:extLst>
              </p:cNvPr>
              <p:cNvSpPr/>
              <p:nvPr/>
            </p:nvSpPr>
            <p:spPr>
              <a:xfrm>
                <a:off x="4139951" y="2100509"/>
                <a:ext cx="709229" cy="619507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START</a:t>
                </a: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7185C86-4D55-49E8-A1F8-C4BC94BC0292}"/>
                  </a:ext>
                </a:extLst>
              </p:cNvPr>
              <p:cNvSpPr/>
              <p:nvPr/>
            </p:nvSpPr>
            <p:spPr>
              <a:xfrm>
                <a:off x="6205645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플랜테리어</a:t>
                </a:r>
                <a:endParaRPr lang="en-US" altLang="ko-KR" sz="8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315741-C7DE-4C2F-9B58-9F04372B7E09}"/>
                  </a:ext>
                </a:extLst>
              </p:cNvPr>
              <p:cNvSpPr/>
              <p:nvPr/>
            </p:nvSpPr>
            <p:spPr>
              <a:xfrm>
                <a:off x="7248517" y="2126491"/>
                <a:ext cx="709229" cy="573109"/>
              </a:xfrm>
              <a:prstGeom prst="ellipse">
                <a:avLst/>
              </a:prstGeom>
              <a:solidFill>
                <a:srgbClr val="FF6969"/>
              </a:solidFill>
              <a:ln>
                <a:solidFill>
                  <a:srgbClr val="FF69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END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F8C777D-2C31-4F78-8DBB-708D739A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445" y="2487949"/>
              <a:ext cx="294035" cy="27931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78C661-F9E3-4404-B6D2-27F99DAAA817}"/>
              </a:ext>
            </a:extLst>
          </p:cNvPr>
          <p:cNvSpPr/>
          <p:nvPr/>
        </p:nvSpPr>
        <p:spPr>
          <a:xfrm>
            <a:off x="7262137" y="3140919"/>
            <a:ext cx="1680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Result with </a:t>
            </a:r>
            <a:r>
              <a:rPr lang="en-US" altLang="ko-KR" sz="1200" dirty="0">
                <a:solidFill>
                  <a:srgbClr val="FF696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Array List</a:t>
            </a:r>
            <a:endParaRPr lang="ko-KR" altLang="en-US" sz="1200" dirty="0">
              <a:solidFill>
                <a:srgbClr val="FF696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84550B-BA45-4397-AA6E-63AA344B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95" y="4101193"/>
            <a:ext cx="1704975" cy="971550"/>
          </a:xfrm>
          <a:prstGeom prst="rect">
            <a:avLst/>
          </a:prstGeom>
          <a:ln>
            <a:solidFill>
              <a:srgbClr val="FF6969"/>
            </a:solidFill>
          </a:ln>
        </p:spPr>
      </p:pic>
    </p:spTree>
    <p:extLst>
      <p:ext uri="{BB962C8B-B14F-4D97-AF65-F5344CB8AC3E}">
        <p14:creationId xmlns:p14="http://schemas.microsoft.com/office/powerpoint/2010/main" val="1480033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09" y="24366"/>
            <a:ext cx="1531404" cy="369332"/>
            <a:chOff x="3923928" y="1310956"/>
            <a:chExt cx="212509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76443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Class UML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33CCBF-5DF0-49E9-81D5-2CA247E2D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23924"/>
              </p:ext>
            </p:extLst>
          </p:nvPr>
        </p:nvGraphicFramePr>
        <p:xfrm>
          <a:off x="3053734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320AAF-EF69-42C3-BC3A-4B69E47F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89320"/>
              </p:ext>
            </p:extLst>
          </p:nvPr>
        </p:nvGraphicFramePr>
        <p:xfrm>
          <a:off x="775202" y="44221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F0B5BCE-5296-4953-8844-D201FE810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60010"/>
              </p:ext>
            </p:extLst>
          </p:nvPr>
        </p:nvGraphicFramePr>
        <p:xfrm>
          <a:off x="5364088" y="444395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seoulFineDustService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통신을 위한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interface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7D28126-89DF-45C3-BD48-7A6CAAC68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0211"/>
              </p:ext>
            </p:extLst>
          </p:nvPr>
        </p:nvGraphicFramePr>
        <p:xfrm>
          <a:off x="1713655" y="2494896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24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정보를 담는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F3E9332-38C2-45B2-9EC6-CECE14B07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68651"/>
              </p:ext>
            </p:extLst>
          </p:nvPr>
        </p:nvGraphicFramePr>
        <p:xfrm>
          <a:off x="4061843" y="2483983"/>
          <a:ext cx="2016218" cy="533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Graph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73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선택 그래프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9507F0E-D98B-43A6-B0C1-0125BF347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665890"/>
              </p:ext>
            </p:extLst>
          </p:nvPr>
        </p:nvGraphicFramePr>
        <p:xfrm>
          <a:off x="775202" y="334204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Population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유동인구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D9C2FC5-E72B-4477-87F4-AF4ED3237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12082"/>
              </p:ext>
            </p:extLst>
          </p:nvPr>
        </p:nvGraphicFramePr>
        <p:xfrm>
          <a:off x="6078061" y="1605960"/>
          <a:ext cx="2016218" cy="51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132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CategoryPriority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카테고리 우선순위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A7D0E01-E21C-4081-B308-06704F765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96562"/>
              </p:ext>
            </p:extLst>
          </p:nvPr>
        </p:nvGraphicFramePr>
        <p:xfrm>
          <a:off x="2822635" y="1605960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Place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가게 정보 저장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5039251-C366-4BCD-BDD7-0A6675C9E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000938"/>
              </p:ext>
            </p:extLst>
          </p:nvPr>
        </p:nvGraphicFramePr>
        <p:xfrm>
          <a:off x="4231577" y="572368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ResultNode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최종 노드 저장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59F814C-FD2D-43FB-855D-D3A4430A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149857"/>
              </p:ext>
            </p:extLst>
          </p:nvPr>
        </p:nvGraphicFramePr>
        <p:xfrm>
          <a:off x="5364493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SeoulFIneDust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445B65B0-5E7C-44F4-80CB-8F242D261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62939"/>
              </p:ext>
            </p:extLst>
          </p:nvPr>
        </p:nvGraphicFramePr>
        <p:xfrm>
          <a:off x="3053734" y="3376215"/>
          <a:ext cx="2016218" cy="5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18">
                  <a:extLst>
                    <a:ext uri="{9D8B030D-6E8A-4147-A177-3AD203B41FA5}">
                      <a16:colId xmlns:a16="http://schemas.microsoft.com/office/drawing/2014/main" val="3982380104"/>
                    </a:ext>
                  </a:extLst>
                </a:gridCol>
              </a:tblGrid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FineDust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93719"/>
                  </a:ext>
                </a:extLst>
              </a:tr>
              <a:tr h="25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City 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별 미세먼지 정보 </a:t>
                      </a:r>
                      <a:r>
                        <a:rPr lang="en-US" altLang="ko-KR" sz="105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class</a:t>
                      </a:r>
                      <a:endParaRPr lang="ko-KR" altLang="en-US" sz="105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501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85CE804-F6A2-4A1B-ABBE-203731BEC323}"/>
              </a:ext>
            </a:extLst>
          </p:cNvPr>
          <p:cNvCxnSpPr>
            <a:cxnSpLocks/>
            <a:stCxn id="26" idx="0"/>
            <a:endCxn id="33" idx="2"/>
          </p:cNvCxnSpPr>
          <p:nvPr/>
        </p:nvCxnSpPr>
        <p:spPr>
          <a:xfrm flipV="1">
            <a:off x="1783311" y="3861872"/>
            <a:ext cx="0" cy="56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18183B-9941-4F47-801A-32F47A641ADA}"/>
              </a:ext>
            </a:extLst>
          </p:cNvPr>
          <p:cNvCxnSpPr>
            <a:cxnSpLocks/>
            <a:stCxn id="3" idx="0"/>
            <a:endCxn id="38" idx="2"/>
          </p:cNvCxnSpPr>
          <p:nvPr/>
        </p:nvCxnSpPr>
        <p:spPr>
          <a:xfrm flipV="1">
            <a:off x="4061843" y="3896047"/>
            <a:ext cx="0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1833467-4C9C-4DA2-8A6D-6F420F1D8C54}"/>
              </a:ext>
            </a:extLst>
          </p:cNvPr>
          <p:cNvCxnSpPr>
            <a:cxnSpLocks/>
            <a:stCxn id="30" idx="0"/>
            <a:endCxn id="37" idx="2"/>
          </p:cNvCxnSpPr>
          <p:nvPr/>
        </p:nvCxnSpPr>
        <p:spPr>
          <a:xfrm flipV="1">
            <a:off x="6372197" y="3896047"/>
            <a:ext cx="405" cy="5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32FC017-874C-493E-8B57-7380C85135B1}"/>
              </a:ext>
            </a:extLst>
          </p:cNvPr>
          <p:cNvCxnSpPr>
            <a:endCxn id="31" idx="2"/>
          </p:cNvCxnSpPr>
          <p:nvPr/>
        </p:nvCxnSpPr>
        <p:spPr>
          <a:xfrm flipV="1">
            <a:off x="1783311" y="3006272"/>
            <a:ext cx="938453" cy="33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EC346F-C405-4975-938D-6278DFA32F6C}"/>
              </a:ext>
            </a:extLst>
          </p:cNvPr>
          <p:cNvCxnSpPr/>
          <p:nvPr/>
        </p:nvCxnSpPr>
        <p:spPr>
          <a:xfrm flipH="1" flipV="1">
            <a:off x="3053734" y="3017184"/>
            <a:ext cx="1008109" cy="35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18353B-7667-4845-995B-DB72A54B83D3}"/>
              </a:ext>
            </a:extLst>
          </p:cNvPr>
          <p:cNvCxnSpPr/>
          <p:nvPr/>
        </p:nvCxnSpPr>
        <p:spPr>
          <a:xfrm flipH="1" flipV="1">
            <a:off x="3367484" y="3017184"/>
            <a:ext cx="3004713" cy="32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C71833B-F2D5-4138-93DA-3DBA0777BF4E}"/>
              </a:ext>
            </a:extLst>
          </p:cNvPr>
          <p:cNvCxnSpPr>
            <a:endCxn id="32" idx="1"/>
          </p:cNvCxnSpPr>
          <p:nvPr/>
        </p:nvCxnSpPr>
        <p:spPr>
          <a:xfrm>
            <a:off x="3729873" y="2750583"/>
            <a:ext cx="331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FC4E047-745B-46A1-8030-E5189F80F408}"/>
              </a:ext>
            </a:extLst>
          </p:cNvPr>
          <p:cNvCxnSpPr/>
          <p:nvPr/>
        </p:nvCxnSpPr>
        <p:spPr>
          <a:xfrm flipH="1" flipV="1">
            <a:off x="4663628" y="2125792"/>
            <a:ext cx="288032" cy="35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AD16B92-1A41-438C-AB72-899057A32F42}"/>
              </a:ext>
            </a:extLst>
          </p:cNvPr>
          <p:cNvCxnSpPr>
            <a:cxnSpLocks/>
          </p:cNvCxnSpPr>
          <p:nvPr/>
        </p:nvCxnSpPr>
        <p:spPr>
          <a:xfrm flipH="1" flipV="1">
            <a:off x="5640533" y="1103112"/>
            <a:ext cx="437528" cy="75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A26C338-EB76-4407-9F4F-DBCEB998C17B}"/>
              </a:ext>
            </a:extLst>
          </p:cNvPr>
          <p:cNvCxnSpPr/>
          <p:nvPr/>
        </p:nvCxnSpPr>
        <p:spPr>
          <a:xfrm flipV="1">
            <a:off x="3943548" y="1092200"/>
            <a:ext cx="926292" cy="5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26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4" y="24366"/>
            <a:ext cx="2802586" cy="369332"/>
            <a:chOff x="3923928" y="1310956"/>
            <a:chExt cx="3889083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52842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(City Select)</a:t>
              </a:r>
            </a:p>
          </p:txBody>
        </p:sp>
      </p:grpSp>
      <p:pic>
        <p:nvPicPr>
          <p:cNvPr id="2050" name="Picture 2" descr="ë¨ë°©í¥ ê°ì¤ì¹ ê·¸ëíì ëí ì´ë¯¸ì§ ê²ìê²°ê³¼">
            <a:extLst>
              <a:ext uri="{FF2B5EF4-FFF2-40B4-BE49-F238E27FC236}">
                <a16:creationId xmlns:a16="http://schemas.microsoft.com/office/drawing/2014/main" id="{C92B1B5C-73C7-47BA-9DFA-20A8010A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7614"/>
            <a:ext cx="2160824" cy="18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B908A-26E6-4364-AB45-AB19E0B6B0B6}"/>
              </a:ext>
            </a:extLst>
          </p:cNvPr>
          <p:cNvSpPr txBox="1"/>
          <p:nvPr/>
        </p:nvSpPr>
        <p:spPr>
          <a:xfrm>
            <a:off x="1335091" y="350785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단방향 가중치 그래프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D6FE78-B7B7-42AF-B3D8-0F3BEAC5946C}"/>
              </a:ext>
            </a:extLst>
          </p:cNvPr>
          <p:cNvCxnSpPr>
            <a:cxnSpLocks/>
          </p:cNvCxnSpPr>
          <p:nvPr/>
        </p:nvCxnSpPr>
        <p:spPr>
          <a:xfrm>
            <a:off x="442798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7513DE9-245A-4FFC-9A3B-17338E420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66" y="1476536"/>
            <a:ext cx="294035" cy="279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93554-933A-408F-A52C-01B1EE41FCFC}"/>
              </a:ext>
            </a:extLst>
          </p:cNvPr>
          <p:cNvSpPr txBox="1"/>
          <p:nvPr/>
        </p:nvSpPr>
        <p:spPr>
          <a:xfrm>
            <a:off x="6012160" y="3507854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/>
              <p:nvPr/>
            </p:nvSpPr>
            <p:spPr>
              <a:xfrm>
                <a:off x="4931777" y="2252380"/>
                <a:ext cx="3312895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∗0.6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∗0.4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D9326-4573-47A0-AE82-F25B2E7B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777" y="2252380"/>
                <a:ext cx="3312895" cy="445315"/>
              </a:xfrm>
              <a:prstGeom prst="rect">
                <a:avLst/>
              </a:prstGeom>
              <a:blipFill>
                <a:blip r:embed="rId4"/>
                <a:stretch>
                  <a:fillRect t="-2703" r="-552"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45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2946856" cy="369332"/>
            <a:chOff x="3923928" y="1310956"/>
            <a:chExt cx="4089285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728625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 (Place Select)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187A8B-C2A2-4409-AE2F-13D0431FD0BD}"/>
              </a:ext>
            </a:extLst>
          </p:cNvPr>
          <p:cNvSpPr txBox="1"/>
          <p:nvPr/>
        </p:nvSpPr>
        <p:spPr>
          <a:xfrm>
            <a:off x="1331640" y="3003798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/>
              <p:nvPr/>
            </p:nvSpPr>
            <p:spPr>
              <a:xfrm>
                <a:off x="539552" y="2283718"/>
                <a:ext cx="2549159" cy="446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𝑓𝑖𝑛𝑒𝑑𝑢𝑠𝑡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CB6E0-A478-4B2A-BC09-3E047211D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83718"/>
                <a:ext cx="2549159" cy="446789"/>
              </a:xfrm>
              <a:prstGeom prst="rect">
                <a:avLst/>
              </a:prstGeom>
              <a:blipFill>
                <a:blip r:embed="rId3"/>
                <a:stretch>
                  <a:fillRect t="-1370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8A9B99-9A95-446F-9444-7B92FC074D73}"/>
              </a:ext>
            </a:extLst>
          </p:cNvPr>
          <p:cNvCxnSpPr>
            <a:cxnSpLocks/>
          </p:cNvCxnSpPr>
          <p:nvPr/>
        </p:nvCxnSpPr>
        <p:spPr>
          <a:xfrm>
            <a:off x="3419872" y="1923678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CFA7DD8-69EF-465D-ADDC-3AFF79399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4" y="1692560"/>
            <a:ext cx="294035" cy="2793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4B57CE-769E-4BE3-846F-4D87F24F920A}"/>
              </a:ext>
            </a:extLst>
          </p:cNvPr>
          <p:cNvSpPr/>
          <p:nvPr/>
        </p:nvSpPr>
        <p:spPr>
          <a:xfrm>
            <a:off x="5796135" y="4659981"/>
            <a:ext cx="1512168" cy="312205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Category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에 맛집 요소가 선택되었는가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7929007-8368-423D-B60D-34FFCE687588}"/>
              </a:ext>
            </a:extLst>
          </p:cNvPr>
          <p:cNvSpPr/>
          <p:nvPr/>
        </p:nvSpPr>
        <p:spPr>
          <a:xfrm>
            <a:off x="5292080" y="3867894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C36425-F673-4EB7-B9BE-33298F33DF00}"/>
              </a:ext>
            </a:extLst>
          </p:cNvPr>
          <p:cNvSpPr/>
          <p:nvPr/>
        </p:nvSpPr>
        <p:spPr>
          <a:xfrm>
            <a:off x="7164286" y="3867894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40CDB95-D978-4377-99A3-9D97D0216169}"/>
              </a:ext>
            </a:extLst>
          </p:cNvPr>
          <p:cNvCxnSpPr>
            <a:cxnSpLocks/>
            <a:stCxn id="2" idx="0"/>
            <a:endCxn id="3" idx="4"/>
          </p:cNvCxnSpPr>
          <p:nvPr/>
        </p:nvCxnSpPr>
        <p:spPr>
          <a:xfrm rot="16200000" flipV="1">
            <a:off x="5857876" y="3965637"/>
            <a:ext cx="380577" cy="10081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4DCA744-13CC-4A78-BDA9-3D6F121983C8}"/>
              </a:ext>
            </a:extLst>
          </p:cNvPr>
          <p:cNvCxnSpPr>
            <a:cxnSpLocks/>
            <a:stCxn id="2" idx="0"/>
            <a:endCxn id="12" idx="4"/>
          </p:cNvCxnSpPr>
          <p:nvPr/>
        </p:nvCxnSpPr>
        <p:spPr>
          <a:xfrm rot="5400000" flipH="1" flipV="1">
            <a:off x="6793978" y="4037646"/>
            <a:ext cx="380577" cy="8640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C3C56-187E-464A-A0EF-9DD5F2CA4C5F}"/>
              </a:ext>
            </a:extLst>
          </p:cNvPr>
          <p:cNvSpPr/>
          <p:nvPr/>
        </p:nvSpPr>
        <p:spPr>
          <a:xfrm>
            <a:off x="4788023" y="3327834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Date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타임이 식사 시간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1A1662A-01B7-4045-87C5-61323DFC63AF}"/>
              </a:ext>
            </a:extLst>
          </p:cNvPr>
          <p:cNvSpPr/>
          <p:nvPr/>
        </p:nvSpPr>
        <p:spPr>
          <a:xfrm>
            <a:off x="4292526" y="2604120"/>
            <a:ext cx="504055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01CE87-5760-4F7D-A4E3-F7497497DC9C}"/>
              </a:ext>
            </a:extLst>
          </p:cNvPr>
          <p:cNvSpPr/>
          <p:nvPr/>
        </p:nvSpPr>
        <p:spPr>
          <a:xfrm>
            <a:off x="6258192" y="2598408"/>
            <a:ext cx="504056" cy="411510"/>
          </a:xfrm>
          <a:prstGeom prst="ellipse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781F633-499A-4360-8779-6BC61BA52CDE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rot="16200000" flipV="1">
            <a:off x="4888229" y="2671955"/>
            <a:ext cx="312204" cy="999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511EC4E-5EC8-435A-8687-BEBA48FB5530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rot="5400000" flipH="1" flipV="1">
            <a:off x="5868205" y="2685820"/>
            <a:ext cx="317916" cy="966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3607FC-68C3-447A-9125-18E0F8114C62}"/>
              </a:ext>
            </a:extLst>
          </p:cNvPr>
          <p:cNvCxnSpPr>
            <a:cxnSpLocks/>
            <a:stCxn id="3" idx="0"/>
            <a:endCxn id="17" idx="2"/>
          </p:cNvCxnSpPr>
          <p:nvPr/>
        </p:nvCxnSpPr>
        <p:spPr>
          <a:xfrm flipH="1" flipV="1">
            <a:off x="5544107" y="3632770"/>
            <a:ext cx="1" cy="23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066A8F-EFAD-454E-8FFD-CD6772BAC003}"/>
              </a:ext>
            </a:extLst>
          </p:cNvPr>
          <p:cNvSpPr/>
          <p:nvPr/>
        </p:nvSpPr>
        <p:spPr>
          <a:xfrm>
            <a:off x="671467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3CC9C4-539A-422C-A1F1-D92C4E975378}"/>
              </a:ext>
            </a:extLst>
          </p:cNvPr>
          <p:cNvSpPr/>
          <p:nvPr/>
        </p:nvSpPr>
        <p:spPr>
          <a:xfrm>
            <a:off x="7462203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C0A0CD-B5FE-4AF1-AAF0-28670E335FB4}"/>
              </a:ext>
            </a:extLst>
          </p:cNvPr>
          <p:cNvSpPr/>
          <p:nvPr/>
        </p:nvSpPr>
        <p:spPr>
          <a:xfrm>
            <a:off x="8209728" y="33278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827E1F1-5FA6-492F-99D8-97B9783ABAE6}"/>
              </a:ext>
            </a:extLst>
          </p:cNvPr>
          <p:cNvCxnSpPr>
            <a:stCxn id="12" idx="0"/>
            <a:endCxn id="42" idx="2"/>
          </p:cNvCxnSpPr>
          <p:nvPr/>
        </p:nvCxnSpPr>
        <p:spPr>
          <a:xfrm rot="16200000" flipV="1">
            <a:off x="7114453" y="3566033"/>
            <a:ext cx="235124" cy="3685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6FAD7C3-1906-41BA-AD12-07375AFEB825}"/>
              </a:ext>
            </a:extLst>
          </p:cNvPr>
          <p:cNvCxnSpPr>
            <a:stCxn id="12" idx="7"/>
            <a:endCxn id="43" idx="2"/>
          </p:cNvCxnSpPr>
          <p:nvPr/>
        </p:nvCxnSpPr>
        <p:spPr>
          <a:xfrm rot="5400000" flipH="1" flipV="1">
            <a:off x="7547189" y="3680106"/>
            <a:ext cx="295388" cy="200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E3F0E04-AA80-42A0-916B-A062FB832BC1}"/>
              </a:ext>
            </a:extLst>
          </p:cNvPr>
          <p:cNvCxnSpPr>
            <a:stCxn id="12" idx="6"/>
            <a:endCxn id="44" idx="2"/>
          </p:cNvCxnSpPr>
          <p:nvPr/>
        </p:nvCxnSpPr>
        <p:spPr>
          <a:xfrm flipV="1">
            <a:off x="7668342" y="3632770"/>
            <a:ext cx="874424" cy="440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77FA49-5CB3-47F6-9F0E-123293F4AF4E}"/>
              </a:ext>
            </a:extLst>
          </p:cNvPr>
          <p:cNvCxnSpPr>
            <a:cxnSpLocks/>
            <a:stCxn id="18" idx="0"/>
            <a:endCxn id="55" idx="2"/>
          </p:cNvCxnSpPr>
          <p:nvPr/>
        </p:nvCxnSpPr>
        <p:spPr>
          <a:xfrm flipH="1" flipV="1">
            <a:off x="4544553" y="2283718"/>
            <a:ext cx="1" cy="32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B20825-9174-4050-B712-F73F03AC6341}"/>
              </a:ext>
            </a:extLst>
          </p:cNvPr>
          <p:cNvSpPr/>
          <p:nvPr/>
        </p:nvSpPr>
        <p:spPr>
          <a:xfrm>
            <a:off x="3788469" y="1978782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Category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맛집 가중치 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DB0D534-E93F-444F-8D2E-65C35F0EF6B7}"/>
              </a:ext>
            </a:extLst>
          </p:cNvPr>
          <p:cNvSpPr/>
          <p:nvPr/>
        </p:nvSpPr>
        <p:spPr>
          <a:xfrm>
            <a:off x="5425915" y="1497385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카페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2992964-19BA-487F-9654-3BA0F9C04580}"/>
              </a:ext>
            </a:extLst>
          </p:cNvPr>
          <p:cNvSpPr/>
          <p:nvPr/>
        </p:nvSpPr>
        <p:spPr>
          <a:xfrm>
            <a:off x="6177182" y="1489034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672FE-9F7C-4BC6-8C95-6FC1F709D60E}"/>
              </a:ext>
            </a:extLst>
          </p:cNvPr>
          <p:cNvSpPr/>
          <p:nvPr/>
        </p:nvSpPr>
        <p:spPr>
          <a:xfrm>
            <a:off x="6928449" y="15007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Both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6260510-14C9-4E66-A22E-3003FC68E9E9}"/>
              </a:ext>
            </a:extLst>
          </p:cNvPr>
          <p:cNvCxnSpPr>
            <a:cxnSpLocks/>
            <a:stCxn id="21" idx="2"/>
            <a:endCxn id="64" idx="2"/>
          </p:cNvCxnSpPr>
          <p:nvPr/>
        </p:nvCxnSpPr>
        <p:spPr>
          <a:xfrm rot="10800000">
            <a:off x="5758954" y="1802321"/>
            <a:ext cx="499239" cy="10018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1DBC0EA-954C-4F10-9C3E-F9AED066E600}"/>
              </a:ext>
            </a:extLst>
          </p:cNvPr>
          <p:cNvCxnSpPr>
            <a:cxnSpLocks/>
            <a:stCxn id="21" idx="6"/>
            <a:endCxn id="66" idx="2"/>
          </p:cNvCxnSpPr>
          <p:nvPr/>
        </p:nvCxnSpPr>
        <p:spPr>
          <a:xfrm flipV="1">
            <a:off x="6762248" y="1805648"/>
            <a:ext cx="499239" cy="998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6B8D77B-E50E-405C-B531-342FA9FA0299}"/>
              </a:ext>
            </a:extLst>
          </p:cNvPr>
          <p:cNvCxnSpPr>
            <a:cxnSpLocks/>
            <a:stCxn id="21" idx="0"/>
            <a:endCxn id="65" idx="2"/>
          </p:cNvCxnSpPr>
          <p:nvPr/>
        </p:nvCxnSpPr>
        <p:spPr>
          <a:xfrm flipV="1">
            <a:off x="6510220" y="1793970"/>
            <a:ext cx="0" cy="80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B9FDAC0-84E3-4C0B-89CB-21F505E77A24}"/>
              </a:ext>
            </a:extLst>
          </p:cNvPr>
          <p:cNvSpPr/>
          <p:nvPr/>
        </p:nvSpPr>
        <p:spPr>
          <a:xfrm>
            <a:off x="671467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카페 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5BE310F-C5C5-4D97-9A74-962AAE2F2644}"/>
              </a:ext>
            </a:extLst>
          </p:cNvPr>
          <p:cNvSpPr/>
          <p:nvPr/>
        </p:nvSpPr>
        <p:spPr>
          <a:xfrm>
            <a:off x="7471119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+mj-ea"/>
                <a:ea typeface="+mj-ea"/>
              </a:rPr>
              <a:t>놀거리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6360618-5DBF-4905-991A-DC8A6CC2286C}"/>
              </a:ext>
            </a:extLst>
          </p:cNvPr>
          <p:cNvSpPr/>
          <p:nvPr/>
        </p:nvSpPr>
        <p:spPr>
          <a:xfrm>
            <a:off x="8207548" y="2992504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j-ea"/>
                <a:ea typeface="+mj-ea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기반 판단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188921-B3C7-4CB8-9D42-CF78FA047993}"/>
              </a:ext>
            </a:extLst>
          </p:cNvPr>
          <p:cNvSpPr/>
          <p:nvPr/>
        </p:nvSpPr>
        <p:spPr>
          <a:xfrm>
            <a:off x="5414058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카페 </a:t>
            </a:r>
            <a:r>
              <a:rPr lang="ko-KR" altLang="en-US" sz="500" dirty="0">
                <a:solidFill>
                  <a:schemeClr val="tx1"/>
                </a:solidFill>
                <a:latin typeface="+mj-ea"/>
              </a:rPr>
              <a:t>가중치 ↑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F72C5D7-F3F8-498A-BFCA-1108D180B60C}"/>
              </a:ext>
            </a:extLst>
          </p:cNvPr>
          <p:cNvSpPr/>
          <p:nvPr/>
        </p:nvSpPr>
        <p:spPr>
          <a:xfrm>
            <a:off x="6170499" y="1127292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 err="1">
                <a:solidFill>
                  <a:schemeClr val="tx1"/>
                </a:solidFill>
                <a:latin typeface="+mj-ea"/>
              </a:rPr>
              <a:t>놀거리</a:t>
            </a:r>
            <a:r>
              <a:rPr lang="ko-KR" altLang="en-US" sz="400" dirty="0">
                <a:solidFill>
                  <a:schemeClr val="tx1"/>
                </a:solidFill>
                <a:latin typeface="+mj-ea"/>
              </a:rPr>
              <a:t> 가중치 ↑</a:t>
            </a:r>
            <a:endParaRPr lang="ko-KR" altLang="en-US" sz="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5D2C21A-4814-48F3-836E-E4C8B0666325}"/>
              </a:ext>
            </a:extLst>
          </p:cNvPr>
          <p:cNvSpPr/>
          <p:nvPr/>
        </p:nvSpPr>
        <p:spPr>
          <a:xfrm>
            <a:off x="6928449" y="1141187"/>
            <a:ext cx="666076" cy="176372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j-ea"/>
                <a:ea typeface="+mj-ea"/>
              </a:rPr>
              <a:t>Tag </a:t>
            </a:r>
            <a:r>
              <a:rPr lang="ko-KR" altLang="en-US" sz="500" dirty="0">
                <a:solidFill>
                  <a:schemeClr val="tx1"/>
                </a:solidFill>
                <a:latin typeface="+mj-ea"/>
                <a:ea typeface="+mj-ea"/>
              </a:rPr>
              <a:t>기반 판단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A8958CBA-B7E6-4017-8F2B-AEEEBF9A31E2}"/>
              </a:ext>
            </a:extLst>
          </p:cNvPr>
          <p:cNvCxnSpPr>
            <a:stCxn id="55" idx="3"/>
          </p:cNvCxnSpPr>
          <p:nvPr/>
        </p:nvCxnSpPr>
        <p:spPr>
          <a:xfrm>
            <a:off x="5300637" y="2131250"/>
            <a:ext cx="1960850" cy="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4B0BBD55-A92A-4822-8C22-AEB0454DD894}"/>
              </a:ext>
            </a:extLst>
          </p:cNvPr>
          <p:cNvSpPr/>
          <p:nvPr/>
        </p:nvSpPr>
        <p:spPr>
          <a:xfrm>
            <a:off x="5732692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828297A-A9DC-417B-BFBC-04FAA2E1932B}"/>
              </a:ext>
            </a:extLst>
          </p:cNvPr>
          <p:cNvSpPr/>
          <p:nvPr/>
        </p:nvSpPr>
        <p:spPr>
          <a:xfrm>
            <a:off x="6467537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E6CA39E-89EC-488E-A78A-6B520BBA8163}"/>
              </a:ext>
            </a:extLst>
          </p:cNvPr>
          <p:cNvSpPr/>
          <p:nvPr/>
        </p:nvSpPr>
        <p:spPr>
          <a:xfrm>
            <a:off x="7232170" y="210370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24E207E-B1CF-47B5-84FD-40F78C54B386}"/>
              </a:ext>
            </a:extLst>
          </p:cNvPr>
          <p:cNvCxnSpPr>
            <a:stCxn id="64" idx="0"/>
            <a:endCxn id="96" idx="2"/>
          </p:cNvCxnSpPr>
          <p:nvPr/>
        </p:nvCxnSpPr>
        <p:spPr>
          <a:xfrm flipH="1" flipV="1">
            <a:off x="5747096" y="1303664"/>
            <a:ext cx="11857" cy="19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F030D97-C90A-46F1-A19D-A39CF44AFC2E}"/>
              </a:ext>
            </a:extLst>
          </p:cNvPr>
          <p:cNvCxnSpPr>
            <a:stCxn id="65" idx="0"/>
            <a:endCxn id="97" idx="2"/>
          </p:cNvCxnSpPr>
          <p:nvPr/>
        </p:nvCxnSpPr>
        <p:spPr>
          <a:xfrm flipH="1" flipV="1">
            <a:off x="6503537" y="1303664"/>
            <a:ext cx="6683" cy="18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C6213C8-9219-4F80-93C8-80D3107FC660}"/>
              </a:ext>
            </a:extLst>
          </p:cNvPr>
          <p:cNvCxnSpPr>
            <a:stCxn id="66" idx="0"/>
            <a:endCxn id="98" idx="2"/>
          </p:cNvCxnSpPr>
          <p:nvPr/>
        </p:nvCxnSpPr>
        <p:spPr>
          <a:xfrm flipV="1">
            <a:off x="7261487" y="1317559"/>
            <a:ext cx="0" cy="18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40B03B-BB20-46A6-AECB-B9F618842097}"/>
              </a:ext>
            </a:extLst>
          </p:cNvPr>
          <p:cNvSpPr/>
          <p:nvPr/>
        </p:nvSpPr>
        <p:spPr>
          <a:xfrm>
            <a:off x="5740280" y="529003"/>
            <a:ext cx="1512168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우선순위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거리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미세먼지</a:t>
            </a:r>
            <a:endParaRPr lang="en-US" altLang="ko-KR" sz="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Weight 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계산 </a:t>
            </a: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24B4DB1-C796-451B-96E6-4EE908C1301B}"/>
              </a:ext>
            </a:extLst>
          </p:cNvPr>
          <p:cNvCxnSpPr>
            <a:stCxn id="96" idx="0"/>
            <a:endCxn id="124" idx="2"/>
          </p:cNvCxnSpPr>
          <p:nvPr/>
        </p:nvCxnSpPr>
        <p:spPr>
          <a:xfrm rot="5400000" flipH="1" flipV="1">
            <a:off x="5975054" y="605982"/>
            <a:ext cx="293353" cy="749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190548-9F9C-46C9-89B3-60A0F23D9878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3537" y="979842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73B3BF2-5E44-4BBC-A697-750A3E435BEB}"/>
              </a:ext>
            </a:extLst>
          </p:cNvPr>
          <p:cNvCxnSpPr>
            <a:cxnSpLocks/>
          </p:cNvCxnSpPr>
          <p:nvPr/>
        </p:nvCxnSpPr>
        <p:spPr>
          <a:xfrm rot="10800000">
            <a:off x="6503181" y="980617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E1D9213-9DA4-41A1-AE17-AE2CB120FF56}"/>
              </a:ext>
            </a:extLst>
          </p:cNvPr>
          <p:cNvCxnSpPr>
            <a:cxnSpLocks/>
          </p:cNvCxnSpPr>
          <p:nvPr/>
        </p:nvCxnSpPr>
        <p:spPr>
          <a:xfrm flipV="1">
            <a:off x="7837596" y="2840276"/>
            <a:ext cx="0" cy="14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227E8F95-CD35-46E2-ABEB-A3AC446EC3B9}"/>
              </a:ext>
            </a:extLst>
          </p:cNvPr>
          <p:cNvCxnSpPr>
            <a:cxnSpLocks/>
          </p:cNvCxnSpPr>
          <p:nvPr/>
        </p:nvCxnSpPr>
        <p:spPr>
          <a:xfrm rot="10800000">
            <a:off x="7837240" y="2841051"/>
            <a:ext cx="736994" cy="150251"/>
          </a:xfrm>
          <a:prstGeom prst="bentConnector3">
            <a:avLst>
              <a:gd name="adj1" fmla="val -1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1A496155-C79C-4394-B04D-94138E93009D}"/>
              </a:ext>
            </a:extLst>
          </p:cNvPr>
          <p:cNvCxnSpPr>
            <a:stCxn id="93" idx="0"/>
          </p:cNvCxnSpPr>
          <p:nvPr/>
        </p:nvCxnSpPr>
        <p:spPr>
          <a:xfrm rot="5400000" flipH="1" flipV="1">
            <a:off x="7366364" y="2521628"/>
            <a:ext cx="152228" cy="7895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8D4DAAE7-24E3-4507-931A-6D354A08ADB5}"/>
              </a:ext>
            </a:extLst>
          </p:cNvPr>
          <p:cNvCxnSpPr>
            <a:endCxn id="124" idx="3"/>
          </p:cNvCxnSpPr>
          <p:nvPr/>
        </p:nvCxnSpPr>
        <p:spPr>
          <a:xfrm rot="16200000" flipV="1">
            <a:off x="6561014" y="1372906"/>
            <a:ext cx="2158805" cy="775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1E41E50A-C650-4F8D-8F81-243491B8B177}"/>
              </a:ext>
            </a:extLst>
          </p:cNvPr>
          <p:cNvCxnSpPr>
            <a:stCxn id="42" idx="0"/>
            <a:endCxn id="93" idx="2"/>
          </p:cNvCxnSpPr>
          <p:nvPr/>
        </p:nvCxnSpPr>
        <p:spPr>
          <a:xfrm flipV="1">
            <a:off x="7047716" y="3168876"/>
            <a:ext cx="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D2620A4-FC36-4855-A9B3-3243F7DF3876}"/>
              </a:ext>
            </a:extLst>
          </p:cNvPr>
          <p:cNvCxnSpPr>
            <a:stCxn id="43" idx="0"/>
            <a:endCxn id="94" idx="2"/>
          </p:cNvCxnSpPr>
          <p:nvPr/>
        </p:nvCxnSpPr>
        <p:spPr>
          <a:xfrm flipV="1">
            <a:off x="7795241" y="3168876"/>
            <a:ext cx="8916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AA44A8B-F49D-4A49-90AF-748203797E73}"/>
              </a:ext>
            </a:extLst>
          </p:cNvPr>
          <p:cNvCxnSpPr>
            <a:stCxn id="44" idx="0"/>
            <a:endCxn id="95" idx="2"/>
          </p:cNvCxnSpPr>
          <p:nvPr/>
        </p:nvCxnSpPr>
        <p:spPr>
          <a:xfrm flipH="1" flipV="1">
            <a:off x="8540586" y="3168876"/>
            <a:ext cx="2180" cy="15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7B2B05-BDC7-4854-BB07-27EB7CDEE6A6}"/>
              </a:ext>
            </a:extLst>
          </p:cNvPr>
          <p:cNvSpPr/>
          <p:nvPr/>
        </p:nvSpPr>
        <p:spPr>
          <a:xfrm>
            <a:off x="4529262" y="1505912"/>
            <a:ext cx="666076" cy="304936"/>
          </a:xfrm>
          <a:prstGeom prst="rect">
            <a:avLst/>
          </a:prstGeom>
          <a:noFill/>
          <a:ln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밥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+mj-ea"/>
                <a:ea typeface="+mj-ea"/>
              </a:rPr>
              <a:t>위</a:t>
            </a:r>
          </a:p>
        </p:txBody>
      </p: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ED451F75-E50D-4CA9-9CC9-660971E31072}"/>
              </a:ext>
            </a:extLst>
          </p:cNvPr>
          <p:cNvCxnSpPr>
            <a:stCxn id="156" idx="0"/>
            <a:endCxn id="124" idx="1"/>
          </p:cNvCxnSpPr>
          <p:nvPr/>
        </p:nvCxnSpPr>
        <p:spPr>
          <a:xfrm rot="5400000" flipH="1" flipV="1">
            <a:off x="4889070" y="654702"/>
            <a:ext cx="824441" cy="8779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B2D3BAC-21E9-4E0A-8D95-4897E338386B}"/>
              </a:ext>
            </a:extLst>
          </p:cNvPr>
          <p:cNvCxnSpPr>
            <a:endCxn id="156" idx="2"/>
          </p:cNvCxnSpPr>
          <p:nvPr/>
        </p:nvCxnSpPr>
        <p:spPr>
          <a:xfrm flipV="1">
            <a:off x="4862300" y="1810848"/>
            <a:ext cx="0" cy="16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7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425816" cy="369332"/>
            <a:chOff x="3923928" y="1310956"/>
            <a:chExt cx="33662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0055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-34071" y="2192255"/>
            <a:ext cx="3528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City Select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 문제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16DDD4-4116-4312-B4BD-00BFCAAA5BEC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A115B80-906F-428F-B34E-EF5D4EFAE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C515C3-2438-47C9-883C-5BE7AD06B5A7}"/>
              </a:ext>
            </a:extLst>
          </p:cNvPr>
          <p:cNvGrpSpPr/>
          <p:nvPr/>
        </p:nvGrpSpPr>
        <p:grpSpPr>
          <a:xfrm>
            <a:off x="3347863" y="1502532"/>
            <a:ext cx="6115241" cy="2186082"/>
            <a:chOff x="3641335" y="1619676"/>
            <a:chExt cx="6115241" cy="21860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3F95170-02CC-40FF-922A-F5287763418E}"/>
                </a:ext>
              </a:extLst>
            </p:cNvPr>
            <p:cNvGrpSpPr/>
            <p:nvPr/>
          </p:nvGrpSpPr>
          <p:grpSpPr>
            <a:xfrm>
              <a:off x="3814735" y="1619676"/>
              <a:ext cx="5941841" cy="1799486"/>
              <a:chOff x="3814735" y="1619676"/>
              <a:chExt cx="5941841" cy="179948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439BB6-7D67-4FCF-A0A3-B2539E4DDA80}"/>
                  </a:ext>
                </a:extLst>
              </p:cNvPr>
              <p:cNvSpPr txBox="1"/>
              <p:nvPr/>
            </p:nvSpPr>
            <p:spPr>
              <a:xfrm>
                <a:off x="3814735" y="1626432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유동인구와 거리는 단위 수가 다르다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63F3D5-1089-4BA8-8419-56ED755FDC5F}"/>
                  </a:ext>
                </a:extLst>
              </p:cNvPr>
              <p:cNvSpPr txBox="1"/>
              <p:nvPr/>
            </p:nvSpPr>
            <p:spPr>
              <a:xfrm>
                <a:off x="3849491" y="2000743"/>
                <a:ext cx="4320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내 현재 위치에 대한 가중치가 너무 크다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.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85F33-54E8-4E67-B6EE-A6A56C8A1CF6}"/>
                  </a:ext>
                </a:extLst>
              </p:cNvPr>
              <p:cNvSpPr txBox="1"/>
              <p:nvPr/>
            </p:nvSpPr>
            <p:spPr>
              <a:xfrm>
                <a:off x="5436096" y="1619676"/>
                <a:ext cx="43204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&amp;</a:t>
                </a:r>
              </a:p>
            </p:txBody>
          </p:sp>
          <p:sp>
            <p:nvSpPr>
              <p:cNvPr id="7" name="화살표: 아래쪽 6">
                <a:extLst>
                  <a:ext uri="{FF2B5EF4-FFF2-40B4-BE49-F238E27FC236}">
                    <a16:creationId xmlns:a16="http://schemas.microsoft.com/office/drawing/2014/main" id="{DB6A561F-C4C1-4136-BBB8-6EC1FF99F318}"/>
                  </a:ext>
                </a:extLst>
              </p:cNvPr>
              <p:cNvSpPr/>
              <p:nvPr/>
            </p:nvSpPr>
            <p:spPr>
              <a:xfrm>
                <a:off x="5958522" y="2430471"/>
                <a:ext cx="334176" cy="504055"/>
              </a:xfrm>
              <a:prstGeom prst="downArrow">
                <a:avLst/>
              </a:prstGeom>
              <a:solidFill>
                <a:srgbClr val="FDCFCF"/>
              </a:solidFill>
              <a:ln>
                <a:solidFill>
                  <a:srgbClr val="FDCF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1350BD-0B39-4216-977C-81E75F469FA1}"/>
                  </a:ext>
                </a:extLst>
              </p:cNvPr>
              <p:cNvSpPr txBox="1"/>
              <p:nvPr/>
            </p:nvSpPr>
            <p:spPr>
              <a:xfrm>
                <a:off x="4193080" y="3111385"/>
                <a:ext cx="4104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b="0">
                    <a:ln>
                      <a:solidFill>
                        <a:schemeClr val="bg2">
                          <a:lumMod val="2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defRPr>
                </a:lvl1pPr>
              </a:lstStyle>
              <a:p>
                <a:pPr algn="ctr"/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유동인구 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 Max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유동인구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&amp; (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거리 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 Max </a:t>
                </a: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거리</a:t>
                </a: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34DDE4-9AB3-4760-9852-FC7E7EEF0C8F}"/>
                </a:ext>
              </a:extLst>
            </p:cNvPr>
            <p:cNvSpPr txBox="1"/>
            <p:nvPr/>
          </p:nvSpPr>
          <p:spPr>
            <a:xfrm>
              <a:off x="3641335" y="3497981"/>
              <a:ext cx="496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거리와 유동인구에 대한 </a:t>
              </a: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Weight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다르게 </a:t>
              </a: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(0.4 &amp; 0.6)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934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2425816" cy="369332"/>
            <a:chOff x="3923928" y="1310956"/>
            <a:chExt cx="3366249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005589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Problem &amp; Solving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5C8FB1-E59B-4CC3-8D0C-FAB0518800F6}"/>
              </a:ext>
            </a:extLst>
          </p:cNvPr>
          <p:cNvSpPr txBox="1"/>
          <p:nvPr/>
        </p:nvSpPr>
        <p:spPr>
          <a:xfrm>
            <a:off x="755576" y="2264263"/>
            <a:ext cx="266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 정보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점검중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＂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F5FF24-5A0A-4757-84D6-A97E62F8C05E}"/>
              </a:ext>
            </a:extLst>
          </p:cNvPr>
          <p:cNvCxnSpPr>
            <a:cxnSpLocks/>
          </p:cNvCxnSpPr>
          <p:nvPr/>
        </p:nvCxnSpPr>
        <p:spPr>
          <a:xfrm>
            <a:off x="3347864" y="1707654"/>
            <a:ext cx="0" cy="1944216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6853CAB-9BA4-4AAD-81CA-15DAE0252C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46" y="1476536"/>
            <a:ext cx="294035" cy="279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6C8498-5090-483C-BC31-A3955C1936E9}"/>
              </a:ext>
            </a:extLst>
          </p:cNvPr>
          <p:cNvSpPr txBox="1"/>
          <p:nvPr/>
        </p:nvSpPr>
        <p:spPr>
          <a:xfrm>
            <a:off x="3538536" y="2417861"/>
            <a:ext cx="5325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점검 중일 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전체에 대한 미세먼지 정보를 받아와 저장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2235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376939" cy="369332"/>
            <a:chOff x="3923928" y="1310956"/>
            <a:chExt cx="191074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55008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193ADC-1A6B-4B4B-B7C9-9F14E838404E}"/>
              </a:ext>
            </a:extLst>
          </p:cNvPr>
          <p:cNvGrpSpPr/>
          <p:nvPr/>
        </p:nvGrpSpPr>
        <p:grpSpPr>
          <a:xfrm>
            <a:off x="251520" y="987574"/>
            <a:ext cx="7991134" cy="3505203"/>
            <a:chOff x="294117" y="959080"/>
            <a:chExt cx="7991134" cy="35052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E210-4DD5-497D-8379-78D2970FB2F0}"/>
                </a:ext>
              </a:extLst>
            </p:cNvPr>
            <p:cNvSpPr txBox="1"/>
            <p:nvPr/>
          </p:nvSpPr>
          <p:spPr>
            <a:xfrm>
              <a:off x="611560" y="4187284"/>
              <a:ext cx="1135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Loading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Page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3651182-A542-4FA2-83AF-A3F9E7A61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117" y="960613"/>
              <a:ext cx="1770646" cy="3147814"/>
            </a:xfrm>
            <a:prstGeom prst="rect">
              <a:avLst/>
            </a:prstGeom>
            <a:ln>
              <a:solidFill>
                <a:srgbClr val="FDCFCF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34D0225-01A7-4B4B-9ACC-9185F9CCD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9753" y="960613"/>
              <a:ext cx="1770646" cy="3147814"/>
            </a:xfrm>
            <a:prstGeom prst="rect">
              <a:avLst/>
            </a:prstGeom>
            <a:ln>
              <a:solidFill>
                <a:srgbClr val="FDCFCF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598D3E-263B-4B33-8770-57BF681273AA}"/>
                </a:ext>
              </a:extLst>
            </p:cNvPr>
            <p:cNvSpPr txBox="1"/>
            <p:nvPr/>
          </p:nvSpPr>
          <p:spPr>
            <a:xfrm>
              <a:off x="2433929" y="4187284"/>
              <a:ext cx="15822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Enter Location Page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1C5239-2EDA-4F10-8C9F-83361EF92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5244" y="959080"/>
              <a:ext cx="1770647" cy="3147817"/>
            </a:xfrm>
            <a:prstGeom prst="rect">
              <a:avLst/>
            </a:prstGeom>
            <a:ln>
              <a:solidFill>
                <a:srgbClr val="FDCFCF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F259E7-38AE-40F5-B047-228B83A55460}"/>
                </a:ext>
              </a:extLst>
            </p:cNvPr>
            <p:cNvSpPr txBox="1"/>
            <p:nvPr/>
          </p:nvSpPr>
          <p:spPr>
            <a:xfrm>
              <a:off x="4501368" y="4187284"/>
              <a:ext cx="14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Detail Input Page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63C08B-2882-49B2-B418-A92A8308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6216" y="959080"/>
              <a:ext cx="1769035" cy="3144951"/>
            </a:xfrm>
            <a:prstGeom prst="rect">
              <a:avLst/>
            </a:prstGeom>
            <a:ln>
              <a:solidFill>
                <a:srgbClr val="FDCFCF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FD9DE6-D65D-4AAF-BD2E-5D0952CD7DD9}"/>
                </a:ext>
              </a:extLst>
            </p:cNvPr>
            <p:cNvSpPr txBox="1"/>
            <p:nvPr/>
          </p:nvSpPr>
          <p:spPr>
            <a:xfrm>
              <a:off x="6775518" y="4187284"/>
              <a:ext cx="997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 Page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0F6CF70-A1DB-479D-A155-4D39F82067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56" t="37155" r="15156" b="37400"/>
          <a:stretch/>
        </p:blipFill>
        <p:spPr>
          <a:xfrm>
            <a:off x="7596336" y="2742147"/>
            <a:ext cx="1469296" cy="953732"/>
          </a:xfrm>
          <a:prstGeom prst="rect">
            <a:avLst/>
          </a:prstGeom>
          <a:ln>
            <a:solidFill>
              <a:srgbClr val="FDCFCF"/>
            </a:solidFill>
          </a:ln>
        </p:spPr>
      </p:pic>
    </p:spTree>
    <p:extLst>
      <p:ext uri="{BB962C8B-B14F-4D97-AF65-F5344CB8AC3E}">
        <p14:creationId xmlns:p14="http://schemas.microsoft.com/office/powerpoint/2010/main" val="3694236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070765" cy="369332"/>
            <a:chOff x="3923928" y="1310956"/>
            <a:chExt cx="148587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12521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5547DBC-CC47-4767-8F90-269A4E9F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99542"/>
            <a:ext cx="2024225" cy="36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670009-2B88-4A20-BD77-C07558BFCBE7}"/>
              </a:ext>
            </a:extLst>
          </p:cNvPr>
          <p:cNvSpPr txBox="1"/>
          <p:nvPr/>
        </p:nvSpPr>
        <p:spPr>
          <a:xfrm>
            <a:off x="2915816" y="4374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흑석동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91D2B5-40FF-49D0-B74F-8FF2E35D4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99542"/>
            <a:ext cx="2024225" cy="36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EF09C-2865-475B-8DD6-D070A9211A4A}"/>
              </a:ext>
            </a:extLst>
          </p:cNvPr>
          <p:cNvSpPr txBox="1"/>
          <p:nvPr/>
        </p:nvSpPr>
        <p:spPr>
          <a:xfrm>
            <a:off x="5505570" y="4374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마포구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64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3" y="24366"/>
            <a:ext cx="1591164" cy="369332"/>
            <a:chOff x="3923928" y="1310956"/>
            <a:chExt cx="220802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1847362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Next Week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580559-A19F-40FC-A158-FAAF48A3E8A0}"/>
              </a:ext>
            </a:extLst>
          </p:cNvPr>
          <p:cNvGrpSpPr/>
          <p:nvPr/>
        </p:nvGrpSpPr>
        <p:grpSpPr>
          <a:xfrm>
            <a:off x="3098655" y="1779662"/>
            <a:ext cx="2946690" cy="1938992"/>
            <a:chOff x="2633421" y="1779662"/>
            <a:chExt cx="2946690" cy="19389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EC1054-89AA-4982-A396-88E444403790}"/>
                </a:ext>
              </a:extLst>
            </p:cNvPr>
            <p:cNvSpPr txBox="1"/>
            <p:nvPr/>
          </p:nvSpPr>
          <p:spPr>
            <a:xfrm>
              <a:off x="2915816" y="1779662"/>
              <a:ext cx="26642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pPr algn="ctr"/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Make Test Case</a:t>
              </a:r>
            </a:p>
            <a:p>
              <a:pPr algn="ctr"/>
              <a:endPara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Testing</a:t>
              </a:r>
            </a:p>
            <a:p>
              <a:pPr algn="ctr"/>
              <a:endPara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Maintenance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247D04-FC91-460C-9B2B-281360352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421" y="1923678"/>
              <a:ext cx="294035" cy="27931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EC87D3-D678-4A42-BD29-3F70D1BB7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421" y="2590904"/>
              <a:ext cx="294035" cy="279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42F222E-24A8-4CD0-9635-DBAB7AE76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421" y="3297788"/>
              <a:ext cx="294035" cy="279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668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024" y="201585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&amp; A</a:t>
            </a:r>
            <a:endParaRPr lang="ko-KR" alt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283968" y="1710150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023843" y="2702082"/>
            <a:ext cx="10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75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4" y="24366"/>
            <a:ext cx="3193654" cy="369332"/>
            <a:chOff x="3923928" y="1310956"/>
            <a:chExt cx="4431752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7" y="1310956"/>
              <a:ext cx="4071093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(Advantage)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CF114-E741-4E77-A106-4774F08AF61D}"/>
              </a:ext>
            </a:extLst>
          </p:cNvPr>
          <p:cNvSpPr/>
          <p:nvPr/>
        </p:nvSpPr>
        <p:spPr>
          <a:xfrm>
            <a:off x="2267744" y="1134216"/>
            <a:ext cx="6984776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평소 가던 데이트 장소만 가기엔 지루할 때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색다른 데이트 장소를 찾아볼 수 있다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6BB17A-1BBC-4532-884A-79B724EE0612}"/>
              </a:ext>
            </a:extLst>
          </p:cNvPr>
          <p:cNvSpPr/>
          <p:nvPr/>
        </p:nvSpPr>
        <p:spPr>
          <a:xfrm>
            <a:off x="2435995" y="3361689"/>
            <a:ext cx="6462464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기존에 있는 데이트 장소 홍보성 앱과는 다르다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085C7-3B93-4261-989D-86313D0BD77C}"/>
              </a:ext>
            </a:extLst>
          </p:cNvPr>
          <p:cNvSpPr txBox="1"/>
          <p:nvPr/>
        </p:nvSpPr>
        <p:spPr>
          <a:xfrm>
            <a:off x="971600" y="1061193"/>
            <a:ext cx="14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1CADA-1AF9-4A6A-B026-31460F37FB3F}"/>
              </a:ext>
            </a:extLst>
          </p:cNvPr>
          <p:cNvSpPr txBox="1"/>
          <p:nvPr/>
        </p:nvSpPr>
        <p:spPr>
          <a:xfrm>
            <a:off x="149427" y="212947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CONVINIOUS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A37AE-A4B3-4E56-BCAA-46C69C939BF5}"/>
              </a:ext>
            </a:extLst>
          </p:cNvPr>
          <p:cNvSpPr txBox="1"/>
          <p:nvPr/>
        </p:nvSpPr>
        <p:spPr>
          <a:xfrm>
            <a:off x="293850" y="3304238"/>
            <a:ext cx="208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DIFFERENCE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46F47-4DE3-416E-A88E-9EBF5E3B6658}"/>
              </a:ext>
            </a:extLst>
          </p:cNvPr>
          <p:cNvSpPr/>
          <p:nvPr/>
        </p:nvSpPr>
        <p:spPr>
          <a:xfrm>
            <a:off x="2339752" y="2203685"/>
            <a:ext cx="6984776" cy="712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맨날 나만 데이트 코스를 정하는 것 같고 데이트 코스 짜기 귀찮을 때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9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F15FC2-AE47-4CEF-A2BB-CF25F92C7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8" y="53342"/>
            <a:ext cx="294035" cy="279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BFCA5D-7582-4888-A3C8-0A04D8A6FF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5438" y="1563638"/>
            <a:ext cx="3671570" cy="17627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8EEB98-D432-4B0A-A24A-9C7847A5D131}"/>
              </a:ext>
            </a:extLst>
          </p:cNvPr>
          <p:cNvSpPr/>
          <p:nvPr/>
        </p:nvSpPr>
        <p:spPr>
          <a:xfrm>
            <a:off x="636277" y="3946105"/>
            <a:ext cx="7871445" cy="378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kern="1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데이트팝</a:t>
            </a:r>
            <a:r>
              <a:rPr lang="en-US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” Contents</a:t>
            </a:r>
            <a:r>
              <a:rPr lang="ko-KR" altLang="en-US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중</a:t>
            </a:r>
            <a:r>
              <a:rPr lang="ko-KR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각 카테고리별</a:t>
            </a:r>
            <a:r>
              <a:rPr lang="en-US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개씩</a:t>
            </a:r>
            <a:r>
              <a:rPr lang="en-US" altLang="ko-KR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&amp; </a:t>
            </a:r>
            <a:r>
              <a:rPr lang="ko-KR" altLang="en-US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각 행정구별 영화관 데이터</a:t>
            </a:r>
            <a:endParaRPr lang="ko-KR" altLang="ko-KR" kern="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2BADF-B86C-4C2F-B978-B9A4F367A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87" y="987574"/>
            <a:ext cx="1446610" cy="2571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E120C7-8F7B-48CF-B70D-A929446E3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987574"/>
            <a:ext cx="1446609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AEFFB-9204-462E-95F5-0237E248B009}"/>
              </a:ext>
            </a:extLst>
          </p:cNvPr>
          <p:cNvSpPr txBox="1"/>
          <p:nvPr/>
        </p:nvSpPr>
        <p:spPr>
          <a:xfrm>
            <a:off x="367414" y="24366"/>
            <a:ext cx="2619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Description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(Limits)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06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2" y="24366"/>
            <a:ext cx="2879465" cy="369332"/>
            <a:chOff x="3923928" y="1310956"/>
            <a:chExt cx="3995766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3635106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(Limits)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CF114-E741-4E77-A106-4774F08AF61D}"/>
              </a:ext>
            </a:extLst>
          </p:cNvPr>
          <p:cNvSpPr/>
          <p:nvPr/>
        </p:nvSpPr>
        <p:spPr>
          <a:xfrm>
            <a:off x="2108785" y="1031558"/>
            <a:ext cx="6984776" cy="61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데이트 시간에서 평균적으로 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12:00~14:00(PM)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를 점심 식사 시간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, 18:00~20:00(PM)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은 저녁 식사 시간이라 가정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8D9741-28BA-47C1-ABDC-9BA92323F050}"/>
              </a:ext>
            </a:extLst>
          </p:cNvPr>
          <p:cNvSpPr/>
          <p:nvPr/>
        </p:nvSpPr>
        <p:spPr>
          <a:xfrm>
            <a:off x="2105795" y="1967662"/>
            <a:ext cx="6462464" cy="873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이 어플리케이션은 데이트를 하는 커플들을 대상으로 하고 있다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특히 주 타겟층은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20-30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대로 한정 지을 것이므로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서울시 인구 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Data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중</a:t>
            </a:r>
            <a:r>
              <a:rPr lang="en-US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rgbClr val="FF696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20-30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대의 인구 데이터만을 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6BB17A-1BBC-4532-884A-79B724EE0612}"/>
              </a:ext>
            </a:extLst>
          </p:cNvPr>
          <p:cNvSpPr/>
          <p:nvPr/>
        </p:nvSpPr>
        <p:spPr>
          <a:xfrm>
            <a:off x="2094362" y="3269169"/>
            <a:ext cx="6462464" cy="61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정보 제공의 시간과 데이터베이스의 양을 절약하기 위해 두 장소간 거리를 </a:t>
            </a:r>
            <a:r>
              <a:rPr lang="en-US" altLang="ko-KR" sz="1600" kern="1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x,y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좌표로 계산하여 어림잡은 </a:t>
            </a:r>
            <a:r>
              <a:rPr lang="ko-KR" altLang="ko-KR" sz="1600" kern="100" dirty="0">
                <a:solidFill>
                  <a:srgbClr val="FF696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직선거리의 시간</a:t>
            </a:r>
            <a:r>
              <a:rPr lang="ko-KR" altLang="ko-KR" sz="1600" kern="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imes New Roman" panose="02020603050405020304" pitchFamily="18" charset="0"/>
              </a:rPr>
              <a:t>을 제공 할 예정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085C7-3B93-4261-989D-86313D0BD77C}"/>
              </a:ext>
            </a:extLst>
          </p:cNvPr>
          <p:cNvSpPr txBox="1"/>
          <p:nvPr/>
        </p:nvSpPr>
        <p:spPr>
          <a:xfrm>
            <a:off x="971600" y="1061193"/>
            <a:ext cx="14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1CADA-1AF9-4A6A-B026-31460F37FB3F}"/>
              </a:ext>
            </a:extLst>
          </p:cNvPr>
          <p:cNvSpPr txBox="1"/>
          <p:nvPr/>
        </p:nvSpPr>
        <p:spPr>
          <a:xfrm>
            <a:off x="971600" y="2125855"/>
            <a:ext cx="108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A37AE-A4B3-4E56-BCAA-46C69C939BF5}"/>
              </a:ext>
            </a:extLst>
          </p:cNvPr>
          <p:cNvSpPr txBox="1"/>
          <p:nvPr/>
        </p:nvSpPr>
        <p:spPr>
          <a:xfrm>
            <a:off x="293850" y="3304238"/>
            <a:ext cx="208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394381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F15FC2-AE47-4CEF-A2BB-CF25F92C7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" y="53342"/>
            <a:ext cx="294035" cy="2793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6288E3-F3F8-4239-ADEE-97287CB73BE0}"/>
              </a:ext>
            </a:extLst>
          </p:cNvPr>
          <p:cNvSpPr/>
          <p:nvPr/>
        </p:nvSpPr>
        <p:spPr>
          <a:xfrm>
            <a:off x="3707904" y="1419622"/>
            <a:ext cx="5256584" cy="777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Software Tool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Android Studio – API 21 : Android5.0(</a:t>
            </a:r>
            <a:r>
              <a:rPr lang="en-US" altLang="ko-KR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Lolipop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335E2A-97C7-42B8-9859-492CA370E677}"/>
              </a:ext>
            </a:extLst>
          </p:cNvPr>
          <p:cNvGrpSpPr/>
          <p:nvPr/>
        </p:nvGrpSpPr>
        <p:grpSpPr>
          <a:xfrm>
            <a:off x="1187624" y="1059582"/>
            <a:ext cx="1836894" cy="3156291"/>
            <a:chOff x="1063926" y="1347614"/>
            <a:chExt cx="1836894" cy="31562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436413-BBCC-4760-88CF-D83D46A3629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63926" y="1347614"/>
              <a:ext cx="1836894" cy="7241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83613B-DCCB-4773-87CB-E0B29882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648" y="2355726"/>
              <a:ext cx="1494220" cy="2148179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B294D7-6B0D-4104-9209-6A9CCA812A71}"/>
              </a:ext>
            </a:extLst>
          </p:cNvPr>
          <p:cNvSpPr/>
          <p:nvPr/>
        </p:nvSpPr>
        <p:spPr>
          <a:xfrm>
            <a:off x="3707904" y="2715766"/>
            <a:ext cx="3816424" cy="117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FF696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Device Environment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기기 명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Galaxy Note Fan Edition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안드로이드 버전</a:t>
            </a:r>
            <a:r>
              <a:rPr lang="en-US" altLang="ko-KR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8.0.0</a:t>
            </a:r>
            <a:endParaRPr lang="ko-KR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1A890-19E8-4D6D-9B7D-F71A0C085E63}"/>
              </a:ext>
            </a:extLst>
          </p:cNvPr>
          <p:cNvSpPr txBox="1"/>
          <p:nvPr/>
        </p:nvSpPr>
        <p:spPr>
          <a:xfrm>
            <a:off x="367414" y="24366"/>
            <a:ext cx="29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405750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799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1550" y="2387700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A24E0-25C9-42FC-81FF-E03502569E4D}"/>
              </a:ext>
            </a:extLst>
          </p:cNvPr>
          <p:cNvGrpSpPr/>
          <p:nvPr/>
        </p:nvGrpSpPr>
        <p:grpSpPr>
          <a:xfrm>
            <a:off x="1907704" y="2070835"/>
            <a:ext cx="401560" cy="305708"/>
            <a:chOff x="7175297" y="2202803"/>
            <a:chExt cx="401560" cy="3057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BD0D9A-0EC5-452D-A0B6-1A0890DA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DA3B7F-0E25-4DF4-88B9-E9BFFE7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214B04-4F5F-419B-AE87-14B1B315615E}"/>
              </a:ext>
            </a:extLst>
          </p:cNvPr>
          <p:cNvCxnSpPr/>
          <p:nvPr/>
        </p:nvCxnSpPr>
        <p:spPr>
          <a:xfrm>
            <a:off x="3341270" y="1893245"/>
            <a:ext cx="0" cy="1714559"/>
          </a:xfrm>
          <a:prstGeom prst="line">
            <a:avLst/>
          </a:prstGeom>
          <a:ln w="76200">
            <a:solidFill>
              <a:srgbClr val="FD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CAFD67-0267-4D94-B57C-86C2823D254C}"/>
              </a:ext>
            </a:extLst>
          </p:cNvPr>
          <p:cNvGrpSpPr/>
          <p:nvPr/>
        </p:nvGrpSpPr>
        <p:grpSpPr>
          <a:xfrm>
            <a:off x="3851920" y="1412078"/>
            <a:ext cx="3734774" cy="2676892"/>
            <a:chOff x="3845326" y="647435"/>
            <a:chExt cx="3734774" cy="2676892"/>
          </a:xfrm>
        </p:grpSpPr>
        <p:grpSp>
          <p:nvGrpSpPr>
            <p:cNvPr id="15" name="그룹 14"/>
            <p:cNvGrpSpPr/>
            <p:nvPr/>
          </p:nvGrpSpPr>
          <p:grpSpPr>
            <a:xfrm>
              <a:off x="3850805" y="647435"/>
              <a:ext cx="495955" cy="495955"/>
              <a:chOff x="1331639" y="1650178"/>
              <a:chExt cx="495955" cy="4959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18228-0A8A-4F98-BAA0-7410C41939EA}"/>
                </a:ext>
              </a:extLst>
            </p:cNvPr>
            <p:cNvSpPr txBox="1"/>
            <p:nvPr/>
          </p:nvSpPr>
          <p:spPr>
            <a:xfrm>
              <a:off x="4751633" y="653376"/>
              <a:ext cx="2828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Description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970558-E112-4E87-ADD5-355F69AADABF}"/>
                </a:ext>
              </a:extLst>
            </p:cNvPr>
            <p:cNvSpPr txBox="1"/>
            <p:nvPr/>
          </p:nvSpPr>
          <p:spPr>
            <a:xfrm>
              <a:off x="4751633" y="1367788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69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51459" y="1383036"/>
              <a:ext cx="495955" cy="495955"/>
              <a:chOff x="1331639" y="1650178"/>
              <a:chExt cx="495955" cy="49595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FDB0B4-784E-43C5-961A-28C4C5A69029}"/>
                </a:ext>
              </a:extLst>
            </p:cNvPr>
            <p:cNvSpPr txBox="1"/>
            <p:nvPr/>
          </p:nvSpPr>
          <p:spPr>
            <a:xfrm>
              <a:off x="4751633" y="2119829"/>
              <a:ext cx="2387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Implementation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850806" y="2103389"/>
              <a:ext cx="495955" cy="495955"/>
              <a:chOff x="1331639" y="1650178"/>
              <a:chExt cx="495955" cy="49595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492B606-5BD0-41F5-9E32-D6363D436805}"/>
                </a:ext>
              </a:extLst>
            </p:cNvPr>
            <p:cNvGrpSpPr/>
            <p:nvPr/>
          </p:nvGrpSpPr>
          <p:grpSpPr>
            <a:xfrm>
              <a:off x="3845326" y="2828372"/>
              <a:ext cx="495955" cy="495955"/>
              <a:chOff x="1331639" y="1650178"/>
              <a:chExt cx="495955" cy="49595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E419CFE-7120-4FF9-8C2E-D968E2BBB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39" y="1650178"/>
                <a:ext cx="495955" cy="49595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C71150-9C8E-4460-A438-ADFA9854FCB0}"/>
                  </a:ext>
                </a:extLst>
              </p:cNvPr>
              <p:cNvSpPr txBox="1"/>
              <p:nvPr/>
            </p:nvSpPr>
            <p:spPr>
              <a:xfrm>
                <a:off x="1418354" y="1703023"/>
                <a:ext cx="322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B38E9-7966-4C09-BD9F-67EEB2B7F5DD}"/>
                </a:ext>
              </a:extLst>
            </p:cNvPr>
            <p:cNvSpPr txBox="1"/>
            <p:nvPr/>
          </p:nvSpPr>
          <p:spPr>
            <a:xfrm>
              <a:off x="4751633" y="2813243"/>
              <a:ext cx="877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50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5DE0-E1B0-4CDC-9234-E80CC444727C}"/>
              </a:ext>
            </a:extLst>
          </p:cNvPr>
          <p:cNvGrpSpPr/>
          <p:nvPr/>
        </p:nvGrpSpPr>
        <p:grpSpPr>
          <a:xfrm>
            <a:off x="107510" y="24366"/>
            <a:ext cx="3187306" cy="369332"/>
            <a:chOff x="3923928" y="1310956"/>
            <a:chExt cx="4422950" cy="5395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15FC2-AE47-4CEF-A2BB-CF25F92C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353285"/>
              <a:ext cx="408026" cy="4080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DB2FD-8671-4200-A2D1-2266C0241437}"/>
                </a:ext>
              </a:extLst>
            </p:cNvPr>
            <p:cNvSpPr txBox="1"/>
            <p:nvPr/>
          </p:nvSpPr>
          <p:spPr>
            <a:xfrm>
              <a:off x="4284588" y="1310956"/>
              <a:ext cx="4062290" cy="539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Description - Setting</a:t>
              </a:r>
            </a:p>
          </p:txBody>
        </p:sp>
      </p:grpSp>
      <p:pic>
        <p:nvPicPr>
          <p:cNvPr id="1026" name="Picture 2" descr="Postmanì ëí ì´ë¯¸ì§ ê²ìê²°ê³¼">
            <a:extLst>
              <a:ext uri="{FF2B5EF4-FFF2-40B4-BE49-F238E27FC236}">
                <a16:creationId xmlns:a16="http://schemas.microsoft.com/office/drawing/2014/main" id="{B3ADC8A5-21F1-4581-AB7F-067743B4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77950"/>
            <a:ext cx="3764231" cy="150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BFE92AB-57A3-4206-A891-3F8A8DECCF68}"/>
              </a:ext>
            </a:extLst>
          </p:cNvPr>
          <p:cNvGrpSpPr/>
          <p:nvPr/>
        </p:nvGrpSpPr>
        <p:grpSpPr>
          <a:xfrm>
            <a:off x="5652120" y="1995686"/>
            <a:ext cx="2304256" cy="1774621"/>
            <a:chOff x="5868144" y="2499742"/>
            <a:chExt cx="2304256" cy="17746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9EDEB5-3D0E-4F55-A2DC-C9B35B53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8144" y="2499742"/>
              <a:ext cx="2304256" cy="1774621"/>
            </a:xfrm>
            <a:prstGeom prst="rect">
              <a:avLst/>
            </a:prstGeom>
          </p:spPr>
        </p:pic>
        <p:pic>
          <p:nvPicPr>
            <p:cNvPr id="1028" name="Picture 4" descr="ìì¸ ì´ë¦°ë°ì´í°ì ëí ì´ë¯¸ì§ ê²ìê²°ê³¼">
              <a:extLst>
                <a:ext uri="{FF2B5EF4-FFF2-40B4-BE49-F238E27FC236}">
                  <a16:creationId xmlns:a16="http://schemas.microsoft.com/office/drawing/2014/main" id="{840BD198-E540-4D84-ABC9-7FDCC2389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582006"/>
              <a:ext cx="639763" cy="49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570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1549</Words>
  <Application>Microsoft Office PowerPoint</Application>
  <PresentationFormat>화면 슬라이드 쇼(16:9)</PresentationFormat>
  <Paragraphs>752</Paragraphs>
  <Slides>39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2" baseType="lpstr">
      <vt:lpstr>맑은 고딕</vt:lpstr>
      <vt:lpstr>나눔바른고딕 Light</vt:lpstr>
      <vt:lpstr>나눔스퀘어라운드 Light</vt:lpstr>
      <vt:lpstr>굴림체</vt:lpstr>
      <vt:lpstr>돋움</vt:lpstr>
      <vt:lpstr>나눔스퀘어</vt:lpstr>
      <vt:lpstr>굴림</vt:lpstr>
      <vt:lpstr>Cambria Math</vt:lpstr>
      <vt:lpstr>나눔고딕</vt:lpstr>
      <vt:lpstr>Times New Roman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권 도경</cp:lastModifiedBy>
  <cp:revision>109</cp:revision>
  <dcterms:created xsi:type="dcterms:W3CDTF">2017-03-31T13:09:47Z</dcterms:created>
  <dcterms:modified xsi:type="dcterms:W3CDTF">2018-10-07T20:41:10Z</dcterms:modified>
</cp:coreProperties>
</file>